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8" r:id="rId7"/>
    <p:sldId id="269" r:id="rId8"/>
    <p:sldId id="270" r:id="rId9"/>
    <p:sldId id="273" r:id="rId10"/>
    <p:sldId id="275" r:id="rId11"/>
    <p:sldId id="276" r:id="rId12"/>
    <p:sldId id="274" r:id="rId13"/>
    <p:sldId id="277" r:id="rId14"/>
    <p:sldId id="271" r:id="rId15"/>
    <p:sldId id="272" r:id="rId16"/>
  </p:sldIdLst>
  <p:sldSz cx="18288000" cy="10287000"/>
  <p:notesSz cx="6858000" cy="9144000"/>
  <p:embeddedFontLst>
    <p:embeddedFont>
      <p:font typeface="Fira Sans Light" charset="0"/>
      <p:regular r:id="rId17"/>
    </p:embeddedFont>
    <p:embeddedFont>
      <p:font typeface="Fira Sans" charset="0"/>
      <p:regular r:id="rId18"/>
    </p:embeddedFont>
    <p:embeddedFont>
      <p:font typeface="Calibri" pitchFamily="34" charset="0"/>
      <p:regular r:id="rId19"/>
      <p:bold r:id="rId20"/>
      <p:italic r:id="rId21"/>
      <p:boldItalic r:id="rId22"/>
    </p:embeddedFont>
    <p:embeddedFont>
      <p:font typeface="Fira Sans Bold" charset="0"/>
      <p:regular r:id="rId23"/>
    </p:embeddedFont>
    <p:embeddedFont>
      <p:font typeface="Fira Sans Medium" charset="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5620" autoAdjust="0"/>
    <p:restoredTop sz="94622" autoAdjust="0"/>
  </p:normalViewPr>
  <p:slideViewPr>
    <p:cSldViewPr>
      <p:cViewPr>
        <p:scale>
          <a:sx n="68" d="100"/>
          <a:sy n="68" d="100"/>
        </p:scale>
        <p:origin x="-610" y="8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2.svg>
</file>

<file path=ppt/media/image3.jpe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10/23/2024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10/23/2024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10/23/2024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10/23/2024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10/23/2024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sv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1028700" y="3236453"/>
            <a:ext cx="10202605" cy="4501490"/>
            <a:chOff x="0" y="0"/>
            <a:chExt cx="13603473" cy="6001986"/>
          </a:xfrm>
        </p:grpSpPr>
        <p:sp>
          <p:nvSpPr>
            <p:cNvPr id="3" name="TextBox 3"/>
            <p:cNvSpPr txBox="1"/>
            <p:nvPr/>
          </p:nvSpPr>
          <p:spPr>
            <a:xfrm>
              <a:off x="0" y="0"/>
              <a:ext cx="13603473" cy="2245401"/>
            </a:xfrm>
            <a:prstGeom prst="rect">
              <a:avLst/>
            </a:prstGeom>
          </p:spPr>
          <p:txBody>
            <a:bodyPr lIns="0" tIns="0" rIns="0" bIns="0" rtlCol="0" anchor="t">
              <a:spAutoFit/>
            </a:bodyPr>
            <a:lstStyle/>
            <a:p>
              <a:pPr algn="l">
                <a:lnSpc>
                  <a:spcPts val="14399"/>
                </a:lnSpc>
              </a:pPr>
              <a:r>
                <a:rPr lang="en-US" sz="8800" b="1" dirty="0" smtClean="0">
                  <a:solidFill>
                    <a:srgbClr val="000000"/>
                  </a:solidFill>
                  <a:latin typeface="Fira Sans Bold"/>
                  <a:ea typeface="Fira Sans Bold"/>
                  <a:cs typeface="Fira Sans Bold"/>
                  <a:sym typeface="Fira Sans Bold"/>
                </a:rPr>
                <a:t>Sani3i Application</a:t>
              </a:r>
              <a:endParaRPr lang="en-US" sz="8800" b="1" dirty="0">
                <a:solidFill>
                  <a:srgbClr val="000000"/>
                </a:solidFill>
                <a:latin typeface="Fira Sans Bold"/>
                <a:ea typeface="Fira Sans Bold"/>
                <a:cs typeface="Fira Sans Bold"/>
                <a:sym typeface="Fira Sans Bold"/>
              </a:endParaRPr>
            </a:p>
          </p:txBody>
        </p:sp>
        <p:sp>
          <p:nvSpPr>
            <p:cNvPr id="4" name="TextBox 4"/>
            <p:cNvSpPr txBox="1"/>
            <p:nvPr/>
          </p:nvSpPr>
          <p:spPr>
            <a:xfrm>
              <a:off x="0" y="5196806"/>
              <a:ext cx="13603473" cy="805180"/>
            </a:xfrm>
            <a:prstGeom prst="rect">
              <a:avLst/>
            </a:prstGeom>
          </p:spPr>
          <p:txBody>
            <a:bodyPr lIns="0" tIns="0" rIns="0" bIns="0" rtlCol="0" anchor="t">
              <a:spAutoFit/>
            </a:bodyPr>
            <a:lstStyle/>
            <a:p>
              <a:pPr algn="l">
                <a:lnSpc>
                  <a:spcPts val="5039"/>
                </a:lnSpc>
              </a:pPr>
              <a:r>
                <a:rPr lang="en-US" sz="3599" dirty="0" smtClean="0">
                  <a:solidFill>
                    <a:srgbClr val="000000"/>
                  </a:solidFill>
                  <a:latin typeface="Fira Sans Light"/>
                  <a:ea typeface="Fira Sans Light"/>
                  <a:cs typeface="Fira Sans Light"/>
                  <a:sym typeface="Fira Sans Light"/>
                </a:rPr>
                <a:t>Web site for help people</a:t>
              </a:r>
              <a:endParaRPr lang="en-US" sz="3599" dirty="0">
                <a:solidFill>
                  <a:srgbClr val="000000"/>
                </a:solidFill>
                <a:latin typeface="Fira Sans Light"/>
                <a:ea typeface="Fira Sans Light"/>
                <a:cs typeface="Fira Sans Light"/>
                <a:sym typeface="Fira Sans Light"/>
              </a:endParaRPr>
            </a:p>
          </p:txBody>
        </p:sp>
      </p:grpSp>
      <p:grpSp>
        <p:nvGrpSpPr>
          <p:cNvPr id="5" name="Group 5"/>
          <p:cNvGrpSpPr/>
          <p:nvPr/>
        </p:nvGrpSpPr>
        <p:grpSpPr>
          <a:xfrm>
            <a:off x="14328902" y="2317173"/>
            <a:ext cx="7321033" cy="6340049"/>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7" name="Group 7"/>
          <p:cNvGrpSpPr/>
          <p:nvPr/>
        </p:nvGrpSpPr>
        <p:grpSpPr>
          <a:xfrm>
            <a:off x="12122944" y="7035126"/>
            <a:ext cx="4970154" cy="4304177"/>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9" name="Group 9"/>
          <p:cNvGrpSpPr/>
          <p:nvPr/>
        </p:nvGrpSpPr>
        <p:grpSpPr>
          <a:xfrm>
            <a:off x="12336342" y="5954842"/>
            <a:ext cx="2271679" cy="1967285"/>
            <a:chOff x="0" y="0"/>
            <a:chExt cx="3619627" cy="3134614"/>
          </a:xfrm>
        </p:grpSpPr>
        <p:sp>
          <p:nvSpPr>
            <p:cNvPr id="10" name="Freeform 1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11" name="Group 11"/>
          <p:cNvGrpSpPr/>
          <p:nvPr/>
        </p:nvGrpSpPr>
        <p:grpSpPr>
          <a:xfrm>
            <a:off x="13737770" y="373605"/>
            <a:ext cx="3799619" cy="3290488"/>
            <a:chOff x="0" y="0"/>
            <a:chExt cx="3619627" cy="3134614"/>
          </a:xfrm>
        </p:grpSpPr>
        <p:sp>
          <p:nvSpPr>
            <p:cNvPr id="12" name="Freeform 12"/>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13" name="Group 13"/>
          <p:cNvGrpSpPr/>
          <p:nvPr/>
        </p:nvGrpSpPr>
        <p:grpSpPr>
          <a:xfrm>
            <a:off x="1028700" y="1028700"/>
            <a:ext cx="4212844" cy="586200"/>
            <a:chOff x="0" y="0"/>
            <a:chExt cx="5617125" cy="781600"/>
          </a:xfrm>
        </p:grpSpPr>
        <p:sp>
          <p:nvSpPr>
            <p:cNvPr id="14" name="TextBox 14"/>
            <p:cNvSpPr txBox="1"/>
            <p:nvPr/>
          </p:nvSpPr>
          <p:spPr>
            <a:xfrm>
              <a:off x="1293956" y="104415"/>
              <a:ext cx="4323169" cy="544764"/>
            </a:xfrm>
            <a:prstGeom prst="rect">
              <a:avLst/>
            </a:prstGeom>
          </p:spPr>
          <p:txBody>
            <a:bodyPr lIns="0" tIns="0" rIns="0" bIns="0" rtlCol="0" anchor="t">
              <a:spAutoFit/>
            </a:bodyPr>
            <a:lstStyle/>
            <a:p>
              <a:pPr algn="l">
                <a:lnSpc>
                  <a:spcPts val="3359"/>
                </a:lnSpc>
                <a:spcBef>
                  <a:spcPct val="0"/>
                </a:spcBef>
              </a:pPr>
              <a:r>
                <a:rPr lang="en-US" sz="2400" b="1" dirty="0">
                  <a:solidFill>
                    <a:srgbClr val="000000"/>
                  </a:solidFill>
                  <a:latin typeface="Fira Sans Medium"/>
                  <a:ea typeface="Fira Sans Medium"/>
                  <a:cs typeface="Fira Sans Medium"/>
                  <a:sym typeface="Fira Sans Medium"/>
                </a:rPr>
                <a:t>S</a:t>
              </a:r>
              <a:r>
                <a:rPr lang="en-US" sz="2400" b="1" dirty="0" smtClean="0">
                  <a:solidFill>
                    <a:srgbClr val="000000"/>
                  </a:solidFill>
                  <a:latin typeface="Fira Sans Medium"/>
                  <a:ea typeface="Fira Sans Medium"/>
                  <a:cs typeface="Fira Sans Medium"/>
                  <a:sym typeface="Fira Sans Medium"/>
                </a:rPr>
                <a:t>ani3i</a:t>
              </a:r>
              <a:endParaRPr lang="en-US" sz="2400" b="1" dirty="0">
                <a:solidFill>
                  <a:srgbClr val="000000"/>
                </a:solidFill>
                <a:latin typeface="Fira Sans Medium"/>
                <a:ea typeface="Fira Sans Medium"/>
                <a:cs typeface="Fira Sans Medium"/>
                <a:sym typeface="Fira Sans Medium"/>
              </a:endParaRPr>
            </a:p>
          </p:txBody>
        </p:sp>
        <p:sp>
          <p:nvSpPr>
            <p:cNvPr id="15" name="Freeform 15"/>
            <p:cNvSpPr/>
            <p:nvPr/>
          </p:nvSpPr>
          <p:spPr>
            <a:xfrm>
              <a:off x="0" y="0"/>
              <a:ext cx="905010" cy="781600"/>
            </a:xfrm>
            <a:custGeom>
              <a:avLst/>
              <a:gdLst/>
              <a:ahLst/>
              <a:cxnLst/>
              <a:rect l="l" t="t" r="r" b="b"/>
              <a:pathLst>
                <a:path w="905010" h="781600">
                  <a:moveTo>
                    <a:pt x="0" y="0"/>
                  </a:moveTo>
                  <a:lnTo>
                    <a:pt x="905010" y="0"/>
                  </a:lnTo>
                  <a:lnTo>
                    <a:pt x="905010" y="781600"/>
                  </a:lnTo>
                  <a:lnTo>
                    <a:pt x="0" y="781600"/>
                  </a:lnTo>
                  <a:lnTo>
                    <a:pt x="0" y="0"/>
                  </a:lnTo>
                  <a:close/>
                </a:path>
              </a:pathLst>
            </a:custGeom>
            <a:blipFill>
              <a:blip r:embed="rId2">
                <a:extLst>
                  <a:ext uri="{96DAC541-7B7A-43D3-8B79-37D633B846F1}">
                    <asvg:svgBlip xmlns:asvg="http://schemas.microsoft.com/office/drawing/2016/SVG/main" xmlns="" r:embed="rId3"/>
                  </a:ext>
                </a:extLst>
              </a:blip>
              <a:stretch>
                <a:fillRect/>
              </a:stretch>
            </a:blipFill>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7010399" y="497028"/>
            <a:ext cx="5059131" cy="1872820"/>
          </a:xfrm>
          <a:prstGeom prst="rect">
            <a:avLst/>
          </a:prstGeom>
        </p:spPr>
        <p:txBody>
          <a:bodyPr lIns="0" tIns="0" rIns="0" bIns="0" rtlCol="0" anchor="t">
            <a:spAutoFit/>
          </a:bodyPr>
          <a:lstStyle/>
          <a:p>
            <a:pPr algn="l">
              <a:lnSpc>
                <a:spcPts val="7800"/>
              </a:lnSpc>
              <a:spcBef>
                <a:spcPct val="0"/>
              </a:spcBef>
            </a:pPr>
            <a:r>
              <a:rPr lang="en-US" sz="3600" b="1" spc="-60" dirty="0" smtClean="0">
                <a:solidFill>
                  <a:srgbClr val="000000"/>
                </a:solidFill>
                <a:latin typeface="Fira Sans Medium"/>
                <a:ea typeface="Fira Sans Medium"/>
                <a:cs typeface="Fira Sans Medium"/>
                <a:sym typeface="Fira Sans Medium"/>
              </a:rPr>
              <a:t>Craft Admin Dashboard </a:t>
            </a:r>
            <a:endParaRPr lang="en-US" sz="3600" b="1" spc="-60" dirty="0">
              <a:solidFill>
                <a:srgbClr val="000000"/>
              </a:solidFill>
              <a:latin typeface="Fira Sans Medium"/>
              <a:ea typeface="Fira Sans Medium"/>
              <a:cs typeface="Fira Sans Medium"/>
              <a:sym typeface="Fira Sans Medium"/>
            </a:endParaRPr>
          </a:p>
          <a:p>
            <a:pPr algn="l">
              <a:lnSpc>
                <a:spcPts val="7800"/>
              </a:lnSpc>
              <a:spcBef>
                <a:spcPct val="0"/>
              </a:spcBef>
            </a:pPr>
            <a:endParaRPr lang="en-US" sz="3600" b="1" spc="-60" dirty="0">
              <a:solidFill>
                <a:srgbClr val="000000"/>
              </a:solidFill>
              <a:latin typeface="Fira Sans Medium"/>
              <a:ea typeface="Fira Sans Medium"/>
              <a:cs typeface="Fira Sans Medium"/>
              <a:sym typeface="Fira Sans Medium"/>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62250" y="1933575"/>
            <a:ext cx="12763500" cy="6419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647479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6705601" y="497028"/>
            <a:ext cx="5363930" cy="2000548"/>
          </a:xfrm>
          <a:prstGeom prst="rect">
            <a:avLst/>
          </a:prstGeom>
        </p:spPr>
        <p:txBody>
          <a:bodyPr wrap="square" lIns="0" tIns="0" rIns="0" bIns="0" rtlCol="0" anchor="t">
            <a:spAutoFit/>
          </a:bodyPr>
          <a:lstStyle/>
          <a:p>
            <a:pPr algn="l">
              <a:lnSpc>
                <a:spcPts val="7800"/>
              </a:lnSpc>
              <a:spcBef>
                <a:spcPct val="0"/>
              </a:spcBef>
            </a:pPr>
            <a:r>
              <a:rPr lang="en-US" sz="3600" b="1" spc="-60" dirty="0" smtClean="0">
                <a:solidFill>
                  <a:srgbClr val="000000"/>
                </a:solidFill>
                <a:latin typeface="Fira Sans Medium"/>
                <a:ea typeface="Fira Sans Medium"/>
                <a:cs typeface="Fira Sans Medium"/>
                <a:sym typeface="Fira Sans Medium"/>
              </a:rPr>
              <a:t>Admin Dashboard </a:t>
            </a:r>
            <a:endParaRPr lang="en-US" sz="3600" b="1" spc="-60" dirty="0">
              <a:solidFill>
                <a:srgbClr val="000000"/>
              </a:solidFill>
              <a:latin typeface="Fira Sans Medium"/>
              <a:ea typeface="Fira Sans Medium"/>
              <a:cs typeface="Fira Sans Medium"/>
              <a:sym typeface="Fira Sans Medium"/>
            </a:endParaRPr>
          </a:p>
          <a:p>
            <a:pPr algn="l">
              <a:lnSpc>
                <a:spcPts val="7800"/>
              </a:lnSpc>
              <a:spcBef>
                <a:spcPct val="0"/>
              </a:spcBef>
            </a:pPr>
            <a:endParaRPr lang="en-US" sz="3600" b="1" spc="-60" dirty="0">
              <a:solidFill>
                <a:srgbClr val="000000"/>
              </a:solidFill>
              <a:latin typeface="Fira Sans Medium"/>
              <a:ea typeface="Fira Sans Medium"/>
              <a:cs typeface="Fira Sans Medium"/>
              <a:sym typeface="Fira Sans Medium"/>
            </a:endParaRPr>
          </a:p>
        </p:txBody>
      </p:sp>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1943100"/>
            <a:ext cx="10306050" cy="5657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352840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6324600" y="432230"/>
            <a:ext cx="5059131" cy="1872820"/>
          </a:xfrm>
          <a:prstGeom prst="rect">
            <a:avLst/>
          </a:prstGeom>
        </p:spPr>
        <p:txBody>
          <a:bodyPr lIns="0" tIns="0" rIns="0" bIns="0" rtlCol="0" anchor="t">
            <a:spAutoFit/>
          </a:bodyPr>
          <a:lstStyle/>
          <a:p>
            <a:pPr algn="l">
              <a:lnSpc>
                <a:spcPts val="7800"/>
              </a:lnSpc>
              <a:spcBef>
                <a:spcPct val="0"/>
              </a:spcBef>
            </a:pPr>
            <a:r>
              <a:rPr lang="en-US" sz="4000" b="1" spc="-60" dirty="0" smtClean="0">
                <a:solidFill>
                  <a:srgbClr val="000000"/>
                </a:solidFill>
                <a:latin typeface="Fira Sans Medium"/>
                <a:ea typeface="Fira Sans Medium"/>
                <a:cs typeface="Fira Sans Medium"/>
                <a:sym typeface="Fira Sans Medium"/>
              </a:rPr>
              <a:t>Tool With Pagination</a:t>
            </a:r>
            <a:endParaRPr lang="en-US" sz="4000" b="1" spc="-60" dirty="0">
              <a:solidFill>
                <a:srgbClr val="000000"/>
              </a:solidFill>
              <a:latin typeface="Fira Sans Medium"/>
              <a:ea typeface="Fira Sans Medium"/>
              <a:cs typeface="Fira Sans Medium"/>
              <a:sym typeface="Fira Sans Medium"/>
            </a:endParaRPr>
          </a:p>
          <a:p>
            <a:pPr algn="l">
              <a:lnSpc>
                <a:spcPts val="7800"/>
              </a:lnSpc>
              <a:spcBef>
                <a:spcPct val="0"/>
              </a:spcBef>
            </a:pPr>
            <a:endParaRPr lang="en-US" sz="3600" b="1" spc="-60" dirty="0">
              <a:solidFill>
                <a:srgbClr val="000000"/>
              </a:solidFill>
              <a:latin typeface="Fira Sans Medium"/>
              <a:ea typeface="Fira Sans Medium"/>
              <a:cs typeface="Fira Sans Medium"/>
              <a:sym typeface="Fira Sans Medium"/>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76488" y="2305050"/>
            <a:ext cx="13535025" cy="5676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3505087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7848600" y="571500"/>
            <a:ext cx="5059131" cy="872547"/>
          </a:xfrm>
          <a:prstGeom prst="rect">
            <a:avLst/>
          </a:prstGeom>
        </p:spPr>
        <p:txBody>
          <a:bodyPr lIns="0" tIns="0" rIns="0" bIns="0" rtlCol="0" anchor="t">
            <a:spAutoFit/>
          </a:bodyPr>
          <a:lstStyle/>
          <a:p>
            <a:pPr algn="l">
              <a:lnSpc>
                <a:spcPts val="7800"/>
              </a:lnSpc>
              <a:spcBef>
                <a:spcPct val="0"/>
              </a:spcBef>
            </a:pPr>
            <a:r>
              <a:rPr lang="en-US" sz="3600" b="1" spc="-60" dirty="0" smtClean="0">
                <a:solidFill>
                  <a:srgbClr val="000000"/>
                </a:solidFill>
                <a:latin typeface="Fira Sans Medium"/>
                <a:ea typeface="Fira Sans Medium"/>
                <a:cs typeface="Fira Sans Medium"/>
                <a:sym typeface="Fira Sans Medium"/>
              </a:rPr>
              <a:t>Profile</a:t>
            </a:r>
            <a:endParaRPr lang="en-US" sz="3600" b="1" spc="-60" dirty="0">
              <a:solidFill>
                <a:srgbClr val="000000"/>
              </a:solidFill>
              <a:latin typeface="Fira Sans Medium"/>
              <a:ea typeface="Fira Sans Medium"/>
              <a:cs typeface="Fira Sans Medium"/>
              <a:sym typeface="Fira Sans Medium"/>
            </a:endParaRPr>
          </a:p>
        </p:txBody>
      </p:sp>
      <p:pic>
        <p:nvPicPr>
          <p:cNvPr id="819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24225" y="2233613"/>
            <a:ext cx="11639550" cy="5819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942313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1028700" y="962025"/>
            <a:ext cx="5059131" cy="954107"/>
          </a:xfrm>
          <a:prstGeom prst="rect">
            <a:avLst/>
          </a:prstGeom>
        </p:spPr>
        <p:txBody>
          <a:bodyPr lIns="0" tIns="0" rIns="0" bIns="0" rtlCol="0" anchor="t">
            <a:spAutoFit/>
          </a:bodyPr>
          <a:lstStyle/>
          <a:p>
            <a:pPr algn="l">
              <a:lnSpc>
                <a:spcPts val="7800"/>
              </a:lnSpc>
              <a:spcBef>
                <a:spcPct val="0"/>
              </a:spcBef>
            </a:pPr>
            <a:r>
              <a:rPr lang="en-US" sz="6000" b="1" spc="-60" dirty="0" smtClean="0">
                <a:solidFill>
                  <a:srgbClr val="000000"/>
                </a:solidFill>
                <a:latin typeface="Fira Sans Medium"/>
                <a:ea typeface="Fira Sans Medium"/>
                <a:cs typeface="Fira Sans Medium"/>
                <a:sym typeface="Fira Sans Medium"/>
              </a:rPr>
              <a:t>Web Header </a:t>
            </a:r>
            <a:endParaRPr lang="en-US" sz="6000" b="1" spc="-60" dirty="0">
              <a:solidFill>
                <a:srgbClr val="000000"/>
              </a:solidFill>
              <a:latin typeface="Fira Sans Medium"/>
              <a:ea typeface="Fira Sans Medium"/>
              <a:cs typeface="Fira Sans Medium"/>
              <a:sym typeface="Fira Sans Medium"/>
            </a:endParaRPr>
          </a:p>
        </p:txBody>
      </p:sp>
      <p:sp>
        <p:nvSpPr>
          <p:cNvPr id="32" name="AutoShape 2" descr="blob:https://web.whatsapp.com/75591c61-f390-4bf2-9048-070ef12da77d"/>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3136" y="3695699"/>
            <a:ext cx="15135225" cy="2295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7" name="TextBox 36"/>
          <p:cNvSpPr txBox="1"/>
          <p:nvPr/>
        </p:nvSpPr>
        <p:spPr>
          <a:xfrm>
            <a:off x="1028700" y="6819900"/>
            <a:ext cx="15669661" cy="1384995"/>
          </a:xfrm>
          <a:prstGeom prst="rect">
            <a:avLst/>
          </a:prstGeom>
          <a:noFill/>
        </p:spPr>
        <p:txBody>
          <a:bodyPr wrap="square" rtlCol="0">
            <a:spAutoFit/>
          </a:bodyPr>
          <a:lstStyle/>
          <a:p>
            <a:pPr algn="just"/>
            <a:r>
              <a:rPr lang="en-US" sz="2800" dirty="0"/>
              <a:t>This header contains a navigation bar with the following menu items: "HOME," "ABOUT," "WORKER," "TOOLS," and "CONTACT." On the right side, there are three icons representing a shopping cart, an envelope (likely for messages or email), and a user account dropdown. The logo at the top left says "</a:t>
            </a:r>
            <a:r>
              <a:rPr lang="en-US" sz="2800" dirty="0" smtClean="0"/>
              <a:t>Snai3i”</a:t>
            </a:r>
            <a:endParaRPr lang="en-US"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05000" y="495300"/>
            <a:ext cx="14430375" cy="6267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grpSp>
        <p:nvGrpSpPr>
          <p:cNvPr id="2" name="Group 2"/>
          <p:cNvGrpSpPr/>
          <p:nvPr/>
        </p:nvGrpSpPr>
        <p:grpSpPr>
          <a:xfrm>
            <a:off x="-2527743" y="-89986"/>
            <a:ext cx="10138115" cy="8779655"/>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4" name="Group 4"/>
          <p:cNvGrpSpPr/>
          <p:nvPr/>
        </p:nvGrpSpPr>
        <p:grpSpPr>
          <a:xfrm>
            <a:off x="2505679" y="5832746"/>
            <a:ext cx="5966980" cy="5167433"/>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6" name="TextBox 6"/>
          <p:cNvSpPr txBox="1"/>
          <p:nvPr/>
        </p:nvSpPr>
        <p:spPr>
          <a:xfrm>
            <a:off x="-56866" y="3272903"/>
            <a:ext cx="6838666" cy="1308050"/>
          </a:xfrm>
          <a:prstGeom prst="rect">
            <a:avLst/>
          </a:prstGeom>
        </p:spPr>
        <p:txBody>
          <a:bodyPr wrap="square" lIns="0" tIns="0" rIns="0" bIns="0" rtlCol="0" anchor="t">
            <a:spAutoFit/>
          </a:bodyPr>
          <a:lstStyle/>
          <a:p>
            <a:pPr marL="0" lvl="0" indent="0" algn="l">
              <a:lnSpc>
                <a:spcPts val="10199"/>
              </a:lnSpc>
              <a:spcBef>
                <a:spcPct val="0"/>
              </a:spcBef>
            </a:pPr>
            <a:r>
              <a:rPr lang="en-US" sz="6600" b="1" spc="-84" dirty="0" smtClean="0">
                <a:solidFill>
                  <a:srgbClr val="F4F4F4"/>
                </a:solidFill>
                <a:latin typeface="Fira Sans Medium"/>
                <a:ea typeface="Fira Sans Medium"/>
                <a:cs typeface="Fira Sans Medium"/>
                <a:sym typeface="Fira Sans Medium"/>
              </a:rPr>
              <a:t>Team Of Sani3i</a:t>
            </a:r>
            <a:endParaRPr lang="en-US" sz="6600" b="1" spc="-84" dirty="0">
              <a:solidFill>
                <a:srgbClr val="F4F4F4"/>
              </a:solidFill>
              <a:latin typeface="Fira Sans Medium"/>
              <a:ea typeface="Fira Sans Medium"/>
              <a:cs typeface="Fira Sans Medium"/>
              <a:sym typeface="Fira Sans Medium"/>
            </a:endParaRPr>
          </a:p>
        </p:txBody>
      </p:sp>
      <p:sp>
        <p:nvSpPr>
          <p:cNvPr id="12" name="TextBox 12"/>
          <p:cNvSpPr txBox="1"/>
          <p:nvPr/>
        </p:nvSpPr>
        <p:spPr>
          <a:xfrm>
            <a:off x="10113792" y="3676859"/>
            <a:ext cx="6109328" cy="500137"/>
          </a:xfrm>
          <a:prstGeom prst="rect">
            <a:avLst/>
          </a:prstGeom>
        </p:spPr>
        <p:txBody>
          <a:bodyPr lIns="0" tIns="0" rIns="0" bIns="0" rtlCol="0" anchor="t">
            <a:spAutoFit/>
          </a:bodyPr>
          <a:lstStyle/>
          <a:p>
            <a:pPr marL="604519" lvl="1" indent="-302260" algn="l">
              <a:lnSpc>
                <a:spcPts val="3919"/>
              </a:lnSpc>
              <a:buFont typeface="Arial"/>
              <a:buChar char="•"/>
            </a:pPr>
            <a:r>
              <a:rPr lang="en-US" sz="2799" dirty="0" err="1" smtClean="0">
                <a:solidFill>
                  <a:srgbClr val="F4F4F4"/>
                </a:solidFill>
                <a:latin typeface="Fira Sans Light"/>
                <a:ea typeface="Fira Sans Light"/>
                <a:cs typeface="Fira Sans Light"/>
                <a:sym typeface="Fira Sans Light"/>
              </a:rPr>
              <a:t>Kholoud</a:t>
            </a:r>
            <a:r>
              <a:rPr lang="en-US" sz="2799" dirty="0" smtClean="0">
                <a:solidFill>
                  <a:srgbClr val="F4F4F4"/>
                </a:solidFill>
                <a:latin typeface="Fira Sans Light"/>
                <a:ea typeface="Fira Sans Light"/>
                <a:cs typeface="Fira Sans Light"/>
                <a:sym typeface="Fira Sans Light"/>
              </a:rPr>
              <a:t> </a:t>
            </a:r>
            <a:r>
              <a:rPr lang="en-US" sz="2799" dirty="0" err="1" smtClean="0">
                <a:solidFill>
                  <a:srgbClr val="F4F4F4"/>
                </a:solidFill>
                <a:latin typeface="Fira Sans Light"/>
                <a:ea typeface="Fira Sans Light"/>
                <a:cs typeface="Fira Sans Light"/>
                <a:sym typeface="Fira Sans Light"/>
              </a:rPr>
              <a:t>Salama</a:t>
            </a:r>
            <a:r>
              <a:rPr lang="en-US" sz="2799" dirty="0" smtClean="0">
                <a:solidFill>
                  <a:srgbClr val="F4F4F4"/>
                </a:solidFill>
                <a:latin typeface="Fira Sans Light"/>
                <a:ea typeface="Fira Sans Light"/>
                <a:cs typeface="Fira Sans Light"/>
                <a:sym typeface="Fira Sans Light"/>
              </a:rPr>
              <a:t> </a:t>
            </a:r>
            <a:endParaRPr lang="en-US" sz="2799" dirty="0">
              <a:solidFill>
                <a:srgbClr val="F4F4F4"/>
              </a:solidFill>
              <a:latin typeface="Fira Sans Light"/>
              <a:ea typeface="Fira Sans Light"/>
              <a:cs typeface="Fira Sans Light"/>
              <a:sym typeface="Fira Sans Light"/>
            </a:endParaRPr>
          </a:p>
        </p:txBody>
      </p:sp>
      <p:sp>
        <p:nvSpPr>
          <p:cNvPr id="15" name="TextBox 15"/>
          <p:cNvSpPr txBox="1"/>
          <p:nvPr/>
        </p:nvSpPr>
        <p:spPr>
          <a:xfrm>
            <a:off x="10100540" y="4347097"/>
            <a:ext cx="6109328" cy="481330"/>
          </a:xfrm>
          <a:prstGeom prst="rect">
            <a:avLst/>
          </a:prstGeom>
        </p:spPr>
        <p:txBody>
          <a:bodyPr lIns="0" tIns="0" rIns="0" bIns="0" rtlCol="0" anchor="t">
            <a:spAutoFit/>
          </a:bodyPr>
          <a:lstStyle/>
          <a:p>
            <a:pPr marL="604519" lvl="1" indent="-302260" algn="l">
              <a:lnSpc>
                <a:spcPts val="3919"/>
              </a:lnSpc>
              <a:buFont typeface="Arial"/>
              <a:buChar char="•"/>
            </a:pPr>
            <a:r>
              <a:rPr lang="en-US" sz="2799" dirty="0" smtClean="0">
                <a:solidFill>
                  <a:srgbClr val="F4F4F4"/>
                </a:solidFill>
                <a:latin typeface="Fira Sans Light"/>
                <a:ea typeface="Fira Sans Light"/>
                <a:cs typeface="Fira Sans Light"/>
                <a:sym typeface="Fira Sans Light"/>
              </a:rPr>
              <a:t>Mahmoud Mustafa</a:t>
            </a:r>
            <a:endParaRPr lang="en-US" sz="2799" dirty="0">
              <a:solidFill>
                <a:srgbClr val="F4F4F4"/>
              </a:solidFill>
              <a:latin typeface="Fira Sans Light"/>
              <a:ea typeface="Fira Sans Light"/>
              <a:cs typeface="Fira Sans Light"/>
              <a:sym typeface="Fira Sans Light"/>
            </a:endParaRPr>
          </a:p>
        </p:txBody>
      </p:sp>
      <p:sp>
        <p:nvSpPr>
          <p:cNvPr id="16" name="TextBox 16"/>
          <p:cNvSpPr txBox="1"/>
          <p:nvPr/>
        </p:nvSpPr>
        <p:spPr>
          <a:xfrm>
            <a:off x="10100540" y="5061328"/>
            <a:ext cx="6109328" cy="481330"/>
          </a:xfrm>
          <a:prstGeom prst="rect">
            <a:avLst/>
          </a:prstGeom>
        </p:spPr>
        <p:txBody>
          <a:bodyPr lIns="0" tIns="0" rIns="0" bIns="0" rtlCol="0" anchor="t">
            <a:spAutoFit/>
          </a:bodyPr>
          <a:lstStyle/>
          <a:p>
            <a:pPr marL="604519" lvl="1" indent="-302260" algn="l">
              <a:lnSpc>
                <a:spcPts val="3919"/>
              </a:lnSpc>
              <a:buFont typeface="Arial"/>
              <a:buChar char="•"/>
            </a:pPr>
            <a:r>
              <a:rPr lang="en-US" sz="2799" dirty="0" smtClean="0">
                <a:solidFill>
                  <a:srgbClr val="F4F4F4"/>
                </a:solidFill>
                <a:latin typeface="Fira Sans Light"/>
                <a:ea typeface="Fira Sans Light"/>
                <a:cs typeface="Fira Sans Light"/>
                <a:sym typeface="Fira Sans Light"/>
              </a:rPr>
              <a:t>Ahmed </a:t>
            </a:r>
            <a:r>
              <a:rPr lang="en-US" sz="2799" dirty="0" err="1" smtClean="0">
                <a:solidFill>
                  <a:srgbClr val="F4F4F4"/>
                </a:solidFill>
                <a:latin typeface="Fira Sans Light"/>
                <a:ea typeface="Fira Sans Light"/>
                <a:cs typeface="Fira Sans Light"/>
                <a:sym typeface="Fira Sans Light"/>
              </a:rPr>
              <a:t>Ragab</a:t>
            </a:r>
            <a:r>
              <a:rPr lang="en-US" sz="2799" dirty="0" smtClean="0">
                <a:solidFill>
                  <a:srgbClr val="F4F4F4"/>
                </a:solidFill>
                <a:latin typeface="Fira Sans Light"/>
                <a:ea typeface="Fira Sans Light"/>
                <a:cs typeface="Fira Sans Light"/>
                <a:sym typeface="Fira Sans Light"/>
              </a:rPr>
              <a:t> </a:t>
            </a:r>
            <a:endParaRPr lang="en-US" sz="2799" dirty="0">
              <a:solidFill>
                <a:srgbClr val="F4F4F4"/>
              </a:solidFill>
              <a:latin typeface="Fira Sans Light"/>
              <a:ea typeface="Fira Sans Light"/>
              <a:cs typeface="Fira Sans Light"/>
              <a:sym typeface="Fira Sans Light"/>
            </a:endParaRPr>
          </a:p>
        </p:txBody>
      </p:sp>
      <p:sp>
        <p:nvSpPr>
          <p:cNvPr id="17" name="TextBox 17"/>
          <p:cNvSpPr txBox="1"/>
          <p:nvPr/>
        </p:nvSpPr>
        <p:spPr>
          <a:xfrm>
            <a:off x="10100540" y="5775559"/>
            <a:ext cx="6109328" cy="470193"/>
          </a:xfrm>
          <a:prstGeom prst="rect">
            <a:avLst/>
          </a:prstGeom>
        </p:spPr>
        <p:txBody>
          <a:bodyPr lIns="0" tIns="0" rIns="0" bIns="0" rtlCol="0" anchor="t">
            <a:spAutoFit/>
          </a:bodyPr>
          <a:lstStyle/>
          <a:p>
            <a:pPr marL="604519" lvl="1" indent="-302260">
              <a:lnSpc>
                <a:spcPts val="3919"/>
              </a:lnSpc>
              <a:buFont typeface="Arial"/>
              <a:buChar char="•"/>
            </a:pPr>
            <a:r>
              <a:rPr lang="en-US" sz="2799" dirty="0">
                <a:solidFill>
                  <a:srgbClr val="F4F4F4"/>
                </a:solidFill>
                <a:latin typeface="Fira Sans Light"/>
                <a:ea typeface="Fira Sans Light"/>
                <a:cs typeface="Fira Sans Light"/>
                <a:sym typeface="Fira Sans Light"/>
              </a:rPr>
              <a:t>Salma Yasser </a:t>
            </a:r>
          </a:p>
        </p:txBody>
      </p:sp>
      <p:sp>
        <p:nvSpPr>
          <p:cNvPr id="18" name="TextBox 18"/>
          <p:cNvSpPr txBox="1"/>
          <p:nvPr/>
        </p:nvSpPr>
        <p:spPr>
          <a:xfrm>
            <a:off x="10100540" y="6489789"/>
            <a:ext cx="6109328" cy="481330"/>
          </a:xfrm>
          <a:prstGeom prst="rect">
            <a:avLst/>
          </a:prstGeom>
        </p:spPr>
        <p:txBody>
          <a:bodyPr lIns="0" tIns="0" rIns="0" bIns="0" rtlCol="0" anchor="t">
            <a:spAutoFit/>
          </a:bodyPr>
          <a:lstStyle/>
          <a:p>
            <a:pPr marL="604519" lvl="1" indent="-302260" algn="l">
              <a:lnSpc>
                <a:spcPts val="3919"/>
              </a:lnSpc>
              <a:buFont typeface="Arial"/>
              <a:buChar char="•"/>
            </a:pPr>
            <a:endParaRPr lang="en-US" sz="2799" dirty="0">
              <a:solidFill>
                <a:srgbClr val="F4F4F4"/>
              </a:solidFill>
              <a:latin typeface="Fira Sans Light"/>
              <a:ea typeface="Fira Sans Light"/>
              <a:cs typeface="Fira Sans Light"/>
              <a:sym typeface="Fira Sans Light"/>
            </a:endParaRPr>
          </a:p>
        </p:txBody>
      </p:sp>
      <p:sp>
        <p:nvSpPr>
          <p:cNvPr id="21" name="TextBox 21"/>
          <p:cNvSpPr txBox="1"/>
          <p:nvPr/>
        </p:nvSpPr>
        <p:spPr>
          <a:xfrm>
            <a:off x="10100540" y="6479692"/>
            <a:ext cx="6109328" cy="481330"/>
          </a:xfrm>
          <a:prstGeom prst="rect">
            <a:avLst/>
          </a:prstGeom>
        </p:spPr>
        <p:txBody>
          <a:bodyPr lIns="0" tIns="0" rIns="0" bIns="0" rtlCol="0" anchor="t">
            <a:spAutoFit/>
          </a:bodyPr>
          <a:lstStyle/>
          <a:p>
            <a:pPr marL="604519" lvl="1" indent="-302260" algn="l">
              <a:lnSpc>
                <a:spcPts val="3919"/>
              </a:lnSpc>
              <a:buFont typeface="Arial"/>
              <a:buChar char="•"/>
            </a:pPr>
            <a:r>
              <a:rPr lang="en-US" sz="2799" dirty="0" smtClean="0">
                <a:solidFill>
                  <a:srgbClr val="F4F4F4"/>
                </a:solidFill>
                <a:latin typeface="Fira Sans Light"/>
                <a:ea typeface="Fira Sans Light"/>
                <a:cs typeface="Fira Sans Light"/>
                <a:sym typeface="Fira Sans Light"/>
              </a:rPr>
              <a:t>Ali Siam </a:t>
            </a:r>
            <a:endParaRPr lang="en-US" sz="2799" dirty="0">
              <a:solidFill>
                <a:srgbClr val="F4F4F4"/>
              </a:solidFill>
              <a:latin typeface="Fira Sans Light"/>
              <a:ea typeface="Fira Sans Light"/>
              <a:cs typeface="Fira Sans Light"/>
              <a:sym typeface="Fira Sans Ligh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a:off x="14151770" y="4201140"/>
            <a:ext cx="7027514" cy="6085860"/>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a:off x="9859850" y="563974"/>
            <a:ext cx="4961246" cy="42964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6" name="Group 6"/>
          <p:cNvGrpSpPr>
            <a:grpSpLocks noChangeAspect="1"/>
          </p:cNvGrpSpPr>
          <p:nvPr/>
        </p:nvGrpSpPr>
        <p:grpSpPr>
          <a:xfrm>
            <a:off x="10345997" y="2120110"/>
            <a:ext cx="7611546" cy="6591255"/>
            <a:chOff x="0" y="0"/>
            <a:chExt cx="4282440" cy="3708400"/>
          </a:xfrm>
        </p:grpSpPr>
        <p:sp>
          <p:nvSpPr>
            <p:cNvPr id="7" name="Freeform 7"/>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2"/>
              <a:stretch>
                <a:fillRect l="-14946" r="-14946"/>
              </a:stretch>
            </a:blipFill>
          </p:spPr>
        </p:sp>
      </p:grpSp>
      <p:grpSp>
        <p:nvGrpSpPr>
          <p:cNvPr id="8" name="Group 8"/>
          <p:cNvGrpSpPr/>
          <p:nvPr/>
        </p:nvGrpSpPr>
        <p:grpSpPr>
          <a:xfrm>
            <a:off x="1028700" y="3129737"/>
            <a:ext cx="7784689" cy="6006709"/>
            <a:chOff x="0" y="0"/>
            <a:chExt cx="10379585" cy="8008946"/>
          </a:xfrm>
        </p:grpSpPr>
        <p:sp>
          <p:nvSpPr>
            <p:cNvPr id="9" name="TextBox 9"/>
            <p:cNvSpPr txBox="1"/>
            <p:nvPr/>
          </p:nvSpPr>
          <p:spPr>
            <a:xfrm>
              <a:off x="0" y="0"/>
              <a:ext cx="10379585" cy="1693113"/>
            </a:xfrm>
            <a:prstGeom prst="rect">
              <a:avLst/>
            </a:prstGeom>
          </p:spPr>
          <p:txBody>
            <a:bodyPr lIns="0" tIns="0" rIns="0" bIns="0" rtlCol="0" anchor="t">
              <a:spAutoFit/>
            </a:bodyPr>
            <a:lstStyle/>
            <a:p>
              <a:pPr algn="l">
                <a:lnSpc>
                  <a:spcPts val="10199"/>
                </a:lnSpc>
                <a:spcBef>
                  <a:spcPct val="0"/>
                </a:spcBef>
              </a:pPr>
              <a:r>
                <a:rPr lang="en-US" sz="8499" b="1" spc="-84" dirty="0" smtClean="0">
                  <a:solidFill>
                    <a:srgbClr val="000000"/>
                  </a:solidFill>
                  <a:latin typeface="Fira Sans Medium"/>
                  <a:ea typeface="Fira Sans Medium"/>
                  <a:cs typeface="Fira Sans Medium"/>
                  <a:sym typeface="Fira Sans Medium"/>
                </a:rPr>
                <a:t>  Introduction </a:t>
              </a:r>
              <a:endParaRPr lang="en-US" sz="8499" b="1" spc="-84" dirty="0">
                <a:solidFill>
                  <a:srgbClr val="000000"/>
                </a:solidFill>
                <a:latin typeface="Fira Sans Medium"/>
                <a:ea typeface="Fira Sans Medium"/>
                <a:cs typeface="Fira Sans Medium"/>
                <a:sym typeface="Fira Sans Medium"/>
              </a:endParaRPr>
            </a:p>
          </p:txBody>
        </p:sp>
        <p:sp>
          <p:nvSpPr>
            <p:cNvPr id="10" name="TextBox 10"/>
            <p:cNvSpPr txBox="1"/>
            <p:nvPr/>
          </p:nvSpPr>
          <p:spPr>
            <a:xfrm>
              <a:off x="443671" y="1701748"/>
              <a:ext cx="9298793" cy="6307198"/>
            </a:xfrm>
            <a:prstGeom prst="rect">
              <a:avLst/>
            </a:prstGeom>
          </p:spPr>
          <p:txBody>
            <a:bodyPr lIns="0" tIns="0" rIns="0" bIns="0" rtlCol="0" anchor="t">
              <a:spAutoFit/>
            </a:bodyPr>
            <a:lstStyle/>
            <a:p>
              <a:r>
                <a:rPr lang="en-US" sz="2800" dirty="0"/>
                <a:t>The aim of this project is to develop a website that serves as a comprehensive platform for users to discover artisans in various industrial fields and the ease of booking an appointment with the technician with a profile specific to each technician and community to showcase their occupation and an assessment of the technician through the customer with the availability of the tools store they can buy the tools through.</a:t>
              </a:r>
            </a:p>
            <a:p>
              <a:pPr marL="269874" lvl="1" algn="l">
                <a:lnSpc>
                  <a:spcPts val="3499"/>
                </a:lnSpc>
              </a:pPr>
              <a:endParaRPr lang="en-US" sz="2499" dirty="0">
                <a:solidFill>
                  <a:srgbClr val="000000"/>
                </a:solidFill>
                <a:latin typeface="Fira Sans Light"/>
                <a:ea typeface="Fira Sans Light"/>
                <a:cs typeface="Fira Sans Light"/>
                <a:sym typeface="Fira Sans Light"/>
              </a:endParaRPr>
            </a:p>
          </p:txBody>
        </p:sp>
      </p:grpSp>
      <p:grpSp>
        <p:nvGrpSpPr>
          <p:cNvPr id="12" name="Group 12"/>
          <p:cNvGrpSpPr/>
          <p:nvPr/>
        </p:nvGrpSpPr>
        <p:grpSpPr>
          <a:xfrm>
            <a:off x="1028700" y="1028700"/>
            <a:ext cx="4212844" cy="586200"/>
            <a:chOff x="0" y="0"/>
            <a:chExt cx="5617125" cy="781600"/>
          </a:xfrm>
        </p:grpSpPr>
        <p:sp>
          <p:nvSpPr>
            <p:cNvPr id="13" name="TextBox 13"/>
            <p:cNvSpPr txBox="1"/>
            <p:nvPr/>
          </p:nvSpPr>
          <p:spPr>
            <a:xfrm>
              <a:off x="1293956" y="104415"/>
              <a:ext cx="4323169" cy="544764"/>
            </a:xfrm>
            <a:prstGeom prst="rect">
              <a:avLst/>
            </a:prstGeom>
          </p:spPr>
          <p:txBody>
            <a:bodyPr lIns="0" tIns="0" rIns="0" bIns="0" rtlCol="0" anchor="t">
              <a:spAutoFit/>
            </a:bodyPr>
            <a:lstStyle/>
            <a:p>
              <a:pPr>
                <a:lnSpc>
                  <a:spcPts val="3359"/>
                </a:lnSpc>
                <a:spcBef>
                  <a:spcPct val="0"/>
                </a:spcBef>
              </a:pPr>
              <a:r>
                <a:rPr lang="en-US" sz="2400" b="1" dirty="0">
                  <a:solidFill>
                    <a:srgbClr val="000000"/>
                  </a:solidFill>
                  <a:latin typeface="Fira Sans Medium"/>
                  <a:ea typeface="Fira Sans Medium"/>
                  <a:cs typeface="Fira Sans Medium"/>
                  <a:sym typeface="Fira Sans Medium"/>
                </a:rPr>
                <a:t>Sani3i</a:t>
              </a:r>
              <a:endParaRPr lang="en-US" sz="2400" b="1" dirty="0">
                <a:solidFill>
                  <a:srgbClr val="000000"/>
                </a:solidFill>
                <a:latin typeface="Fira Sans Medium"/>
                <a:ea typeface="Fira Sans Medium"/>
                <a:cs typeface="Fira Sans Medium"/>
                <a:sym typeface="Fira Sans Medium"/>
              </a:endParaRPr>
            </a:p>
          </p:txBody>
        </p:sp>
        <p:sp>
          <p:nvSpPr>
            <p:cNvPr id="14" name="Freeform 14"/>
            <p:cNvSpPr/>
            <p:nvPr/>
          </p:nvSpPr>
          <p:spPr>
            <a:xfrm>
              <a:off x="0" y="0"/>
              <a:ext cx="905010" cy="781600"/>
            </a:xfrm>
            <a:custGeom>
              <a:avLst/>
              <a:gdLst/>
              <a:ahLst/>
              <a:cxnLst/>
              <a:rect l="l" t="t" r="r" b="b"/>
              <a:pathLst>
                <a:path w="905010" h="781600">
                  <a:moveTo>
                    <a:pt x="0" y="0"/>
                  </a:moveTo>
                  <a:lnTo>
                    <a:pt x="905010" y="0"/>
                  </a:lnTo>
                  <a:lnTo>
                    <a:pt x="905010" y="781600"/>
                  </a:lnTo>
                  <a:lnTo>
                    <a:pt x="0" y="781600"/>
                  </a:lnTo>
                  <a:lnTo>
                    <a:pt x="0" y="0"/>
                  </a:lnTo>
                  <a:close/>
                </a:path>
              </a:pathLst>
            </a:custGeom>
            <a:blipFill>
              <a:blip r:embed="rId3">
                <a:extLst>
                  <a:ext uri="{96DAC541-7B7A-43D3-8B79-37D633B846F1}">
                    <asvg:svgBlip xmlns:asvg="http://schemas.microsoft.com/office/drawing/2016/SVG/main" xmlns="" r:embed="rId4"/>
                  </a:ext>
                </a:extLst>
              </a:blip>
              <a:stretch>
                <a:fillRect/>
              </a:stretch>
            </a:blipFill>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AutoShape 2"/>
          <p:cNvSpPr/>
          <p:nvPr/>
        </p:nvSpPr>
        <p:spPr>
          <a:xfrm>
            <a:off x="1268572" y="8362981"/>
            <a:ext cx="17019428" cy="0"/>
          </a:xfrm>
          <a:prstGeom prst="line">
            <a:avLst/>
          </a:prstGeom>
          <a:ln w="19050" cap="rnd">
            <a:solidFill>
              <a:srgbClr val="004651"/>
            </a:solidFill>
            <a:prstDash val="solid"/>
            <a:headEnd type="none" w="sm" len="sm"/>
            <a:tailEnd type="none" w="sm" len="sm"/>
          </a:ln>
        </p:spPr>
      </p:sp>
      <p:grpSp>
        <p:nvGrpSpPr>
          <p:cNvPr id="3" name="Group 3"/>
          <p:cNvGrpSpPr/>
          <p:nvPr/>
        </p:nvGrpSpPr>
        <p:grpSpPr>
          <a:xfrm>
            <a:off x="1028700" y="5774457"/>
            <a:ext cx="3364925" cy="1531051"/>
            <a:chOff x="0" y="-9525"/>
            <a:chExt cx="4486566" cy="2041401"/>
          </a:xfrm>
        </p:grpSpPr>
        <p:sp>
          <p:nvSpPr>
            <p:cNvPr id="4" name="TextBox 4"/>
            <p:cNvSpPr txBox="1"/>
            <p:nvPr/>
          </p:nvSpPr>
          <p:spPr>
            <a:xfrm>
              <a:off x="0" y="-9525"/>
              <a:ext cx="4486566" cy="733425"/>
            </a:xfrm>
            <a:prstGeom prst="rect">
              <a:avLst/>
            </a:prstGeom>
          </p:spPr>
          <p:txBody>
            <a:bodyPr lIns="0" tIns="0" rIns="0" bIns="0" rtlCol="0" anchor="t">
              <a:spAutoFit/>
            </a:bodyPr>
            <a:lstStyle/>
            <a:p>
              <a:pPr marL="0" lvl="0" indent="0" algn="l">
                <a:lnSpc>
                  <a:spcPts val="4320"/>
                </a:lnSpc>
                <a:spcBef>
                  <a:spcPct val="0"/>
                </a:spcBef>
              </a:pPr>
              <a:r>
                <a:rPr lang="en-US" sz="3600" b="1" dirty="0" smtClean="0">
                  <a:solidFill>
                    <a:srgbClr val="00A181"/>
                  </a:solidFill>
                  <a:latin typeface="Fira Sans Medium"/>
                  <a:ea typeface="Fira Sans Medium"/>
                  <a:cs typeface="Fira Sans Medium"/>
                  <a:sym typeface="Fira Sans Medium"/>
                </a:rPr>
                <a:t>Week  1</a:t>
              </a:r>
              <a:endParaRPr lang="en-US" sz="3600" b="1" dirty="0">
                <a:solidFill>
                  <a:srgbClr val="00A181"/>
                </a:solidFill>
                <a:latin typeface="Fira Sans Medium"/>
                <a:ea typeface="Fira Sans Medium"/>
                <a:cs typeface="Fira Sans Medium"/>
                <a:sym typeface="Fira Sans Medium"/>
              </a:endParaRPr>
            </a:p>
          </p:txBody>
        </p:sp>
        <p:sp>
          <p:nvSpPr>
            <p:cNvPr id="5" name="TextBox 5"/>
            <p:cNvSpPr txBox="1"/>
            <p:nvPr/>
          </p:nvSpPr>
          <p:spPr>
            <a:xfrm>
              <a:off x="0" y="1074349"/>
              <a:ext cx="4486566" cy="957527"/>
            </a:xfrm>
            <a:prstGeom prst="rect">
              <a:avLst/>
            </a:prstGeom>
          </p:spPr>
          <p:txBody>
            <a:bodyPr lIns="0" tIns="0" rIns="0" bIns="0" rtlCol="0" anchor="t">
              <a:spAutoFit/>
            </a:bodyPr>
            <a:lstStyle/>
            <a:p>
              <a:pPr lvl="0">
                <a:lnSpc>
                  <a:spcPts val="2800"/>
                </a:lnSpc>
                <a:spcBef>
                  <a:spcPct val="0"/>
                </a:spcBef>
              </a:pPr>
              <a:r>
                <a:rPr lang="en-US" sz="2000" dirty="0">
                  <a:solidFill>
                    <a:srgbClr val="000000"/>
                  </a:solidFill>
                  <a:latin typeface="Fira Sans Light"/>
                  <a:ea typeface="Fira Sans Light"/>
                  <a:cs typeface="Fira Sans Light"/>
                  <a:sym typeface="Fira Sans Light"/>
                </a:rPr>
                <a:t>: Initial Database Design and </a:t>
              </a:r>
              <a:r>
                <a:rPr lang="en-US" sz="2000" dirty="0" smtClean="0">
                  <a:solidFill>
                    <a:srgbClr val="000000"/>
                  </a:solidFill>
                  <a:latin typeface="Fira Sans Light"/>
                  <a:ea typeface="Fira Sans Light"/>
                  <a:cs typeface="Fira Sans Light"/>
                  <a:sym typeface="Fira Sans Light"/>
                </a:rPr>
                <a:t>  Migration</a:t>
              </a:r>
              <a:endParaRPr lang="en-US" sz="2000" dirty="0">
                <a:solidFill>
                  <a:srgbClr val="000000"/>
                </a:solidFill>
                <a:latin typeface="Fira Sans Light"/>
                <a:ea typeface="Fira Sans Light"/>
                <a:cs typeface="Fira Sans Light"/>
                <a:sym typeface="Fira Sans Light"/>
              </a:endParaRPr>
            </a:p>
          </p:txBody>
        </p:sp>
      </p:grpSp>
      <p:grpSp>
        <p:nvGrpSpPr>
          <p:cNvPr id="6" name="Group 6"/>
          <p:cNvGrpSpPr/>
          <p:nvPr/>
        </p:nvGrpSpPr>
        <p:grpSpPr>
          <a:xfrm>
            <a:off x="5317258" y="5774233"/>
            <a:ext cx="3364925" cy="1531273"/>
            <a:chOff x="0" y="-9525"/>
            <a:chExt cx="4486566" cy="2041698"/>
          </a:xfrm>
        </p:grpSpPr>
        <p:sp>
          <p:nvSpPr>
            <p:cNvPr id="7" name="TextBox 7"/>
            <p:cNvSpPr txBox="1"/>
            <p:nvPr/>
          </p:nvSpPr>
          <p:spPr>
            <a:xfrm>
              <a:off x="0" y="-9525"/>
              <a:ext cx="4486566" cy="733425"/>
            </a:xfrm>
            <a:prstGeom prst="rect">
              <a:avLst/>
            </a:prstGeom>
          </p:spPr>
          <p:txBody>
            <a:bodyPr lIns="0" tIns="0" rIns="0" bIns="0" rtlCol="0" anchor="t">
              <a:spAutoFit/>
            </a:bodyPr>
            <a:lstStyle/>
            <a:p>
              <a:pPr marL="0" lvl="0" indent="0" algn="l">
                <a:lnSpc>
                  <a:spcPts val="4320"/>
                </a:lnSpc>
                <a:spcBef>
                  <a:spcPct val="0"/>
                </a:spcBef>
              </a:pPr>
              <a:r>
                <a:rPr lang="en-US" sz="3600" b="1" dirty="0" smtClean="0">
                  <a:solidFill>
                    <a:srgbClr val="00A181"/>
                  </a:solidFill>
                  <a:latin typeface="Fira Sans Medium"/>
                  <a:ea typeface="Fira Sans Medium"/>
                  <a:cs typeface="Fira Sans Medium"/>
                  <a:sym typeface="Fira Sans Medium"/>
                </a:rPr>
                <a:t>Week  2</a:t>
              </a:r>
              <a:endParaRPr lang="en-US" sz="3600" b="1" dirty="0">
                <a:solidFill>
                  <a:srgbClr val="00A181"/>
                </a:solidFill>
                <a:latin typeface="Fira Sans Medium"/>
                <a:ea typeface="Fira Sans Medium"/>
                <a:cs typeface="Fira Sans Medium"/>
                <a:sym typeface="Fira Sans Medium"/>
              </a:endParaRPr>
            </a:p>
          </p:txBody>
        </p:sp>
        <p:sp>
          <p:nvSpPr>
            <p:cNvPr id="8" name="TextBox 8"/>
            <p:cNvSpPr txBox="1"/>
            <p:nvPr/>
          </p:nvSpPr>
          <p:spPr>
            <a:xfrm>
              <a:off x="0" y="1074646"/>
              <a:ext cx="4486566" cy="957527"/>
            </a:xfrm>
            <a:prstGeom prst="rect">
              <a:avLst/>
            </a:prstGeom>
          </p:spPr>
          <p:txBody>
            <a:bodyPr lIns="0" tIns="0" rIns="0" bIns="0" rtlCol="0" anchor="t">
              <a:spAutoFit/>
            </a:bodyPr>
            <a:lstStyle/>
            <a:p>
              <a:pPr lvl="0">
                <a:lnSpc>
                  <a:spcPts val="2800"/>
                </a:lnSpc>
                <a:spcBef>
                  <a:spcPct val="0"/>
                </a:spcBef>
              </a:pPr>
              <a:r>
                <a:rPr lang="en-US" sz="2000" dirty="0">
                  <a:solidFill>
                    <a:srgbClr val="000000"/>
                  </a:solidFill>
                  <a:latin typeface="Fira Sans Light"/>
                  <a:ea typeface="Fira Sans Light"/>
                  <a:cs typeface="Fira Sans Light"/>
                  <a:sym typeface="Fira Sans Light"/>
                </a:rPr>
                <a:t>Model Implementation and Role-Based Access Control</a:t>
              </a:r>
              <a:endParaRPr lang="en-US" sz="2000" dirty="0">
                <a:solidFill>
                  <a:srgbClr val="000000"/>
                </a:solidFill>
                <a:latin typeface="Fira Sans Light"/>
                <a:ea typeface="Fira Sans Light"/>
                <a:cs typeface="Fira Sans Light"/>
                <a:sym typeface="Fira Sans Light"/>
              </a:endParaRPr>
            </a:p>
          </p:txBody>
        </p:sp>
      </p:grpSp>
      <p:grpSp>
        <p:nvGrpSpPr>
          <p:cNvPr id="9" name="Group 9"/>
          <p:cNvGrpSpPr/>
          <p:nvPr/>
        </p:nvGrpSpPr>
        <p:grpSpPr>
          <a:xfrm>
            <a:off x="13894375" y="5774233"/>
            <a:ext cx="3364925" cy="1509472"/>
            <a:chOff x="0" y="-9525"/>
            <a:chExt cx="4486566" cy="2012630"/>
          </a:xfrm>
        </p:grpSpPr>
        <p:sp>
          <p:nvSpPr>
            <p:cNvPr id="10" name="TextBox 10"/>
            <p:cNvSpPr txBox="1"/>
            <p:nvPr/>
          </p:nvSpPr>
          <p:spPr>
            <a:xfrm>
              <a:off x="0" y="-9525"/>
              <a:ext cx="4486566" cy="733425"/>
            </a:xfrm>
            <a:prstGeom prst="rect">
              <a:avLst/>
            </a:prstGeom>
          </p:spPr>
          <p:txBody>
            <a:bodyPr lIns="0" tIns="0" rIns="0" bIns="0" rtlCol="0" anchor="t">
              <a:spAutoFit/>
            </a:bodyPr>
            <a:lstStyle/>
            <a:p>
              <a:pPr marL="0" lvl="0" indent="0" algn="l">
                <a:lnSpc>
                  <a:spcPts val="4320"/>
                </a:lnSpc>
                <a:spcBef>
                  <a:spcPct val="0"/>
                </a:spcBef>
              </a:pPr>
              <a:r>
                <a:rPr lang="en-US" sz="3600" b="1" dirty="0" smtClean="0">
                  <a:solidFill>
                    <a:srgbClr val="00A181"/>
                  </a:solidFill>
                  <a:latin typeface="Fira Sans Medium"/>
                  <a:ea typeface="Fira Sans Medium"/>
                  <a:cs typeface="Fira Sans Medium"/>
                  <a:sym typeface="Fira Sans Medium"/>
                </a:rPr>
                <a:t>Week 4</a:t>
              </a:r>
              <a:endParaRPr lang="en-US" sz="3600" b="1" dirty="0">
                <a:solidFill>
                  <a:srgbClr val="00A181"/>
                </a:solidFill>
                <a:latin typeface="Fira Sans Medium"/>
                <a:ea typeface="Fira Sans Medium"/>
                <a:cs typeface="Fira Sans Medium"/>
                <a:sym typeface="Fira Sans Medium"/>
              </a:endParaRPr>
            </a:p>
          </p:txBody>
        </p:sp>
        <p:sp>
          <p:nvSpPr>
            <p:cNvPr id="11" name="TextBox 11"/>
            <p:cNvSpPr txBox="1"/>
            <p:nvPr/>
          </p:nvSpPr>
          <p:spPr>
            <a:xfrm>
              <a:off x="0" y="1074646"/>
              <a:ext cx="4486566" cy="928459"/>
            </a:xfrm>
            <a:prstGeom prst="rect">
              <a:avLst/>
            </a:prstGeom>
          </p:spPr>
          <p:txBody>
            <a:bodyPr lIns="0" tIns="0" rIns="0" bIns="0" rtlCol="0" anchor="t">
              <a:spAutoFit/>
            </a:bodyPr>
            <a:lstStyle/>
            <a:p>
              <a:pPr lvl="0">
                <a:lnSpc>
                  <a:spcPts val="2800"/>
                </a:lnSpc>
                <a:spcBef>
                  <a:spcPct val="0"/>
                </a:spcBef>
              </a:pPr>
              <a:r>
                <a:rPr lang="en-US" sz="2000" dirty="0">
                  <a:solidFill>
                    <a:srgbClr val="000000"/>
                  </a:solidFill>
                  <a:latin typeface="Fira Sans Light"/>
                  <a:ea typeface="Fira Sans Light"/>
                  <a:cs typeface="Fira Sans Light"/>
                  <a:sym typeface="Fira Sans Light"/>
                </a:rPr>
                <a:t>building dashboard and final test.</a:t>
              </a:r>
              <a:endParaRPr lang="en-US" sz="2000" dirty="0">
                <a:solidFill>
                  <a:srgbClr val="000000"/>
                </a:solidFill>
                <a:latin typeface="Fira Sans Light"/>
                <a:ea typeface="Fira Sans Light"/>
                <a:cs typeface="Fira Sans Light"/>
                <a:sym typeface="Fira Sans Light"/>
              </a:endParaRPr>
            </a:p>
          </p:txBody>
        </p:sp>
      </p:grpSp>
      <p:grpSp>
        <p:nvGrpSpPr>
          <p:cNvPr id="12" name="Group 12"/>
          <p:cNvGrpSpPr/>
          <p:nvPr/>
        </p:nvGrpSpPr>
        <p:grpSpPr>
          <a:xfrm>
            <a:off x="9605817" y="5774233"/>
            <a:ext cx="3364925" cy="1531273"/>
            <a:chOff x="0" y="-9525"/>
            <a:chExt cx="4486566" cy="2041698"/>
          </a:xfrm>
        </p:grpSpPr>
        <p:sp>
          <p:nvSpPr>
            <p:cNvPr id="13" name="TextBox 13"/>
            <p:cNvSpPr txBox="1"/>
            <p:nvPr/>
          </p:nvSpPr>
          <p:spPr>
            <a:xfrm>
              <a:off x="0" y="-9525"/>
              <a:ext cx="4486566" cy="733425"/>
            </a:xfrm>
            <a:prstGeom prst="rect">
              <a:avLst/>
            </a:prstGeom>
          </p:spPr>
          <p:txBody>
            <a:bodyPr lIns="0" tIns="0" rIns="0" bIns="0" rtlCol="0" anchor="t">
              <a:spAutoFit/>
            </a:bodyPr>
            <a:lstStyle/>
            <a:p>
              <a:pPr marL="0" lvl="0" indent="0" algn="l">
                <a:lnSpc>
                  <a:spcPts val="4320"/>
                </a:lnSpc>
                <a:spcBef>
                  <a:spcPct val="0"/>
                </a:spcBef>
              </a:pPr>
              <a:r>
                <a:rPr lang="en-US" sz="3600" b="1" dirty="0" smtClean="0">
                  <a:solidFill>
                    <a:srgbClr val="00A181"/>
                  </a:solidFill>
                  <a:latin typeface="Fira Sans Medium"/>
                  <a:ea typeface="Fira Sans Medium"/>
                  <a:cs typeface="Fira Sans Medium"/>
                  <a:sym typeface="Fira Sans Medium"/>
                </a:rPr>
                <a:t>Week 3</a:t>
              </a:r>
              <a:endParaRPr lang="en-US" sz="3600" b="1" dirty="0">
                <a:solidFill>
                  <a:srgbClr val="00A181"/>
                </a:solidFill>
                <a:latin typeface="Fira Sans Medium"/>
                <a:ea typeface="Fira Sans Medium"/>
                <a:cs typeface="Fira Sans Medium"/>
                <a:sym typeface="Fira Sans Medium"/>
              </a:endParaRPr>
            </a:p>
          </p:txBody>
        </p:sp>
        <p:sp>
          <p:nvSpPr>
            <p:cNvPr id="14" name="TextBox 14"/>
            <p:cNvSpPr txBox="1"/>
            <p:nvPr/>
          </p:nvSpPr>
          <p:spPr>
            <a:xfrm>
              <a:off x="0" y="1074646"/>
              <a:ext cx="4486566" cy="957527"/>
            </a:xfrm>
            <a:prstGeom prst="rect">
              <a:avLst/>
            </a:prstGeom>
          </p:spPr>
          <p:txBody>
            <a:bodyPr lIns="0" tIns="0" rIns="0" bIns="0" rtlCol="0" anchor="t">
              <a:spAutoFit/>
            </a:bodyPr>
            <a:lstStyle/>
            <a:p>
              <a:pPr lvl="0">
                <a:lnSpc>
                  <a:spcPts val="2800"/>
                </a:lnSpc>
                <a:spcBef>
                  <a:spcPct val="0"/>
                </a:spcBef>
              </a:pPr>
              <a:r>
                <a:rPr lang="en-US" sz="2000" dirty="0">
                  <a:solidFill>
                    <a:srgbClr val="000000"/>
                  </a:solidFill>
                  <a:latin typeface="Fira Sans Light"/>
                  <a:ea typeface="Fira Sans Light"/>
                  <a:cs typeface="Fira Sans Light"/>
                  <a:sym typeface="Fira Sans Light"/>
                </a:rPr>
                <a:t>Completing Models and Building Real-Time Chat.</a:t>
              </a:r>
              <a:endParaRPr lang="en-US" sz="2000" dirty="0">
                <a:solidFill>
                  <a:srgbClr val="000000"/>
                </a:solidFill>
                <a:latin typeface="Fira Sans Light"/>
                <a:ea typeface="Fira Sans Light"/>
                <a:cs typeface="Fira Sans Light"/>
                <a:sym typeface="Fira Sans Light"/>
              </a:endParaRPr>
            </a:p>
          </p:txBody>
        </p:sp>
      </p:grpSp>
      <p:sp>
        <p:nvSpPr>
          <p:cNvPr id="15" name="TextBox 15"/>
          <p:cNvSpPr txBox="1"/>
          <p:nvPr/>
        </p:nvSpPr>
        <p:spPr>
          <a:xfrm>
            <a:off x="1028700" y="1028700"/>
            <a:ext cx="5699080" cy="1252907"/>
          </a:xfrm>
          <a:prstGeom prst="rect">
            <a:avLst/>
          </a:prstGeom>
        </p:spPr>
        <p:txBody>
          <a:bodyPr lIns="0" tIns="0" rIns="0" bIns="0" rtlCol="0" anchor="t">
            <a:spAutoFit/>
          </a:bodyPr>
          <a:lstStyle/>
          <a:p>
            <a:pPr algn="l">
              <a:lnSpc>
                <a:spcPts val="10199"/>
              </a:lnSpc>
              <a:spcBef>
                <a:spcPct val="0"/>
              </a:spcBef>
            </a:pPr>
            <a:r>
              <a:rPr lang="en-US" sz="8000" b="1" spc="-84" dirty="0" smtClean="0">
                <a:solidFill>
                  <a:srgbClr val="000000"/>
                </a:solidFill>
                <a:latin typeface="Fira Sans Medium"/>
                <a:ea typeface="Fira Sans Medium"/>
                <a:cs typeface="Fira Sans Medium"/>
                <a:sym typeface="Fira Sans Medium"/>
              </a:rPr>
              <a:t>Steps</a:t>
            </a:r>
            <a:endParaRPr lang="en-US" sz="8000" b="1" spc="-84" dirty="0">
              <a:solidFill>
                <a:srgbClr val="000000"/>
              </a:solidFill>
              <a:latin typeface="Fira Sans Medium"/>
              <a:ea typeface="Fira Sans Medium"/>
              <a:cs typeface="Fira Sans Medium"/>
              <a:sym typeface="Fira Sans Medium"/>
            </a:endParaRPr>
          </a:p>
        </p:txBody>
      </p:sp>
      <p:sp>
        <p:nvSpPr>
          <p:cNvPr id="16" name="TextBox 16"/>
          <p:cNvSpPr txBox="1"/>
          <p:nvPr/>
        </p:nvSpPr>
        <p:spPr>
          <a:xfrm>
            <a:off x="1028700" y="8968106"/>
            <a:ext cx="5231327" cy="290194"/>
          </a:xfrm>
          <a:prstGeom prst="rect">
            <a:avLst/>
          </a:prstGeom>
        </p:spPr>
        <p:txBody>
          <a:bodyPr lIns="0" tIns="0" rIns="0" bIns="0" rtlCol="0" anchor="t">
            <a:spAutoFit/>
          </a:bodyPr>
          <a:lstStyle/>
          <a:p>
            <a:pPr algn="l">
              <a:lnSpc>
                <a:spcPts val="2380"/>
              </a:lnSpc>
              <a:spcBef>
                <a:spcPct val="0"/>
              </a:spcBef>
            </a:pPr>
            <a:r>
              <a:rPr lang="en-US" sz="1700">
                <a:solidFill>
                  <a:srgbClr val="000000"/>
                </a:solidFill>
                <a:latin typeface="Fira Sans"/>
                <a:ea typeface="Fira Sans"/>
                <a:cs typeface="Fira Sans"/>
                <a:sym typeface="Fira Sans"/>
              </a:rPr>
              <a:t>Back to Agenda Page</a:t>
            </a:r>
          </a:p>
        </p:txBody>
      </p:sp>
      <p:grpSp>
        <p:nvGrpSpPr>
          <p:cNvPr id="17" name="Group 17"/>
          <p:cNvGrpSpPr/>
          <p:nvPr/>
        </p:nvGrpSpPr>
        <p:grpSpPr>
          <a:xfrm>
            <a:off x="1031805" y="8198352"/>
            <a:ext cx="380203" cy="329258"/>
            <a:chOff x="0" y="0"/>
            <a:chExt cx="3619627" cy="3134614"/>
          </a:xfrm>
        </p:grpSpPr>
        <p:sp>
          <p:nvSpPr>
            <p:cNvPr id="18" name="Freeform 1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19" name="Group 19"/>
          <p:cNvGrpSpPr/>
          <p:nvPr/>
        </p:nvGrpSpPr>
        <p:grpSpPr>
          <a:xfrm>
            <a:off x="5317258" y="8198352"/>
            <a:ext cx="380203" cy="329258"/>
            <a:chOff x="0" y="0"/>
            <a:chExt cx="3619627" cy="3134614"/>
          </a:xfrm>
        </p:grpSpPr>
        <p:sp>
          <p:nvSpPr>
            <p:cNvPr id="20" name="Freeform 2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21" name="Group 21"/>
          <p:cNvGrpSpPr/>
          <p:nvPr/>
        </p:nvGrpSpPr>
        <p:grpSpPr>
          <a:xfrm>
            <a:off x="9605817" y="8217402"/>
            <a:ext cx="380203" cy="329258"/>
            <a:chOff x="0" y="0"/>
            <a:chExt cx="3619627" cy="3134614"/>
          </a:xfrm>
        </p:grpSpPr>
        <p:sp>
          <p:nvSpPr>
            <p:cNvPr id="22" name="Freeform 22"/>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23" name="Group 23"/>
          <p:cNvGrpSpPr/>
          <p:nvPr/>
        </p:nvGrpSpPr>
        <p:grpSpPr>
          <a:xfrm>
            <a:off x="13894375" y="8198352"/>
            <a:ext cx="380203" cy="329258"/>
            <a:chOff x="0" y="0"/>
            <a:chExt cx="3619627" cy="3134614"/>
          </a:xfrm>
        </p:grpSpPr>
        <p:sp>
          <p:nvSpPr>
            <p:cNvPr id="24" name="Freeform 2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25" name="Group 25"/>
          <p:cNvGrpSpPr/>
          <p:nvPr/>
        </p:nvGrpSpPr>
        <p:grpSpPr>
          <a:xfrm>
            <a:off x="16799111" y="2687862"/>
            <a:ext cx="2977778" cy="2578770"/>
            <a:chOff x="0" y="0"/>
            <a:chExt cx="3619627" cy="3134614"/>
          </a:xfrm>
        </p:grpSpPr>
        <p:sp>
          <p:nvSpPr>
            <p:cNvPr id="26" name="Freeform 2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27" name="Group 27"/>
          <p:cNvGrpSpPr/>
          <p:nvPr/>
        </p:nvGrpSpPr>
        <p:grpSpPr>
          <a:xfrm>
            <a:off x="13660090" y="-135282"/>
            <a:ext cx="4201515" cy="3638531"/>
            <a:chOff x="0" y="0"/>
            <a:chExt cx="3619627" cy="3134614"/>
          </a:xfrm>
        </p:grpSpPr>
        <p:sp>
          <p:nvSpPr>
            <p:cNvPr id="28" name="Freeform 2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29" name="Group 29"/>
          <p:cNvGrpSpPr/>
          <p:nvPr/>
        </p:nvGrpSpPr>
        <p:grpSpPr>
          <a:xfrm>
            <a:off x="13243939" y="-956153"/>
            <a:ext cx="2481390" cy="2148895"/>
            <a:chOff x="0" y="0"/>
            <a:chExt cx="3619627" cy="3134614"/>
          </a:xfrm>
        </p:grpSpPr>
        <p:sp>
          <p:nvSpPr>
            <p:cNvPr id="30" name="Freeform 30"/>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028700"/>
            <a:ext cx="14766361" cy="4056201"/>
            <a:chOff x="0" y="0"/>
            <a:chExt cx="19688481" cy="5408268"/>
          </a:xfrm>
        </p:grpSpPr>
        <p:sp>
          <p:nvSpPr>
            <p:cNvPr id="3" name="TextBox 3"/>
            <p:cNvSpPr txBox="1"/>
            <p:nvPr/>
          </p:nvSpPr>
          <p:spPr>
            <a:xfrm>
              <a:off x="0" y="4674843"/>
              <a:ext cx="19688481" cy="733425"/>
            </a:xfrm>
            <a:prstGeom prst="rect">
              <a:avLst/>
            </a:prstGeom>
          </p:spPr>
          <p:txBody>
            <a:bodyPr lIns="0" tIns="0" rIns="0" bIns="0" rtlCol="0" anchor="t">
              <a:spAutoFit/>
            </a:bodyPr>
            <a:lstStyle/>
            <a:p>
              <a:pPr algn="l">
                <a:lnSpc>
                  <a:spcPts val="4320"/>
                </a:lnSpc>
                <a:spcBef>
                  <a:spcPct val="0"/>
                </a:spcBef>
              </a:pPr>
              <a:endParaRPr lang="en-US" sz="3600" b="1" dirty="0">
                <a:solidFill>
                  <a:srgbClr val="F4F4F4"/>
                </a:solidFill>
                <a:latin typeface="Fira Sans Medium"/>
                <a:ea typeface="Fira Sans Medium"/>
                <a:cs typeface="Fira Sans Medium"/>
                <a:sym typeface="Fira Sans Medium"/>
              </a:endParaRPr>
            </a:p>
          </p:txBody>
        </p:sp>
        <p:sp>
          <p:nvSpPr>
            <p:cNvPr id="4" name="TextBox 4"/>
            <p:cNvSpPr txBox="1"/>
            <p:nvPr/>
          </p:nvSpPr>
          <p:spPr>
            <a:xfrm>
              <a:off x="0" y="0"/>
              <a:ext cx="19688481" cy="2074243"/>
            </a:xfrm>
            <a:prstGeom prst="rect">
              <a:avLst/>
            </a:prstGeom>
          </p:spPr>
          <p:txBody>
            <a:bodyPr lIns="0" tIns="0" rIns="0" bIns="0" rtlCol="0" anchor="t">
              <a:spAutoFit/>
            </a:bodyPr>
            <a:lstStyle/>
            <a:p>
              <a:pPr>
                <a:lnSpc>
                  <a:spcPts val="12480"/>
                </a:lnSpc>
              </a:pPr>
              <a:r>
                <a:rPr lang="en-US" sz="10400" b="1" dirty="0" smtClean="0">
                  <a:solidFill>
                    <a:srgbClr val="A4E473"/>
                  </a:solidFill>
                  <a:latin typeface="Fira Sans Medium"/>
                  <a:ea typeface="Fira Sans Medium"/>
                  <a:cs typeface="Fira Sans Medium"/>
                  <a:sym typeface="Fira Sans Medium"/>
                </a:rPr>
                <a:t>              Purpose</a:t>
              </a:r>
              <a:endParaRPr lang="en-US" sz="10400" b="1" dirty="0">
                <a:solidFill>
                  <a:srgbClr val="A4E473"/>
                </a:solidFill>
                <a:latin typeface="Fira Sans Medium"/>
                <a:ea typeface="Fira Sans Medium"/>
                <a:cs typeface="Fira Sans Medium"/>
                <a:sym typeface="Fira Sans Medium"/>
              </a:endParaRPr>
            </a:p>
          </p:txBody>
        </p:sp>
      </p:grpSp>
      <p:sp>
        <p:nvSpPr>
          <p:cNvPr id="5" name="TextBox 5"/>
          <p:cNvSpPr txBox="1"/>
          <p:nvPr/>
        </p:nvSpPr>
        <p:spPr>
          <a:xfrm>
            <a:off x="12027973" y="8968106"/>
            <a:ext cx="5231327" cy="290194"/>
          </a:xfrm>
          <a:prstGeom prst="rect">
            <a:avLst/>
          </a:prstGeom>
        </p:spPr>
        <p:txBody>
          <a:bodyPr lIns="0" tIns="0" rIns="0" bIns="0" rtlCol="0" anchor="t">
            <a:spAutoFit/>
          </a:bodyPr>
          <a:lstStyle/>
          <a:p>
            <a:pPr algn="r">
              <a:lnSpc>
                <a:spcPts val="2380"/>
              </a:lnSpc>
              <a:spcBef>
                <a:spcPct val="0"/>
              </a:spcBef>
            </a:pPr>
            <a:r>
              <a:rPr lang="en-US" sz="1700">
                <a:solidFill>
                  <a:srgbClr val="F4F4F4"/>
                </a:solidFill>
                <a:latin typeface="Fira Sans"/>
                <a:ea typeface="Fira Sans"/>
                <a:cs typeface="Fira Sans"/>
                <a:sym typeface="Fira Sans"/>
              </a:rPr>
              <a:t>Back to Agenda Page</a:t>
            </a:r>
          </a:p>
        </p:txBody>
      </p:sp>
      <p:grpSp>
        <p:nvGrpSpPr>
          <p:cNvPr id="6" name="Group 6"/>
          <p:cNvGrpSpPr/>
          <p:nvPr/>
        </p:nvGrpSpPr>
        <p:grpSpPr>
          <a:xfrm>
            <a:off x="-3563094" y="6077994"/>
            <a:ext cx="6383425" cy="5528076"/>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8"/>
          <p:cNvGrpSpPr/>
          <p:nvPr/>
        </p:nvGrpSpPr>
        <p:grpSpPr>
          <a:xfrm>
            <a:off x="1671665" y="7004492"/>
            <a:ext cx="3034530" cy="2627917"/>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id="10" name="Group 10"/>
          <p:cNvGrpSpPr/>
          <p:nvPr/>
        </p:nvGrpSpPr>
        <p:grpSpPr>
          <a:xfrm>
            <a:off x="4053492" y="8956750"/>
            <a:ext cx="2141618" cy="1854652"/>
            <a:chOff x="0" y="0"/>
            <a:chExt cx="3619627" cy="3134614"/>
          </a:xfrm>
        </p:grpSpPr>
        <p:sp>
          <p:nvSpPr>
            <p:cNvPr id="11" name="Freeform 11"/>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12" name="Rectangle 11"/>
          <p:cNvSpPr/>
          <p:nvPr/>
        </p:nvSpPr>
        <p:spPr>
          <a:xfrm>
            <a:off x="4606804" y="3497329"/>
            <a:ext cx="9144000" cy="3539430"/>
          </a:xfrm>
          <a:prstGeom prst="rect">
            <a:avLst/>
          </a:prstGeom>
        </p:spPr>
        <p:txBody>
          <a:bodyPr>
            <a:spAutoFit/>
          </a:bodyPr>
          <a:lstStyle/>
          <a:p>
            <a:pPr algn="just"/>
            <a:r>
              <a:rPr lang="en-US" sz="2800" dirty="0">
                <a:solidFill>
                  <a:schemeClr val="bg1"/>
                </a:solidFill>
              </a:rPr>
              <a:t>The platform aims to provide users with an easy and efficient way to discover artisans and technicians across various industrial fields. Users will be able to book appointments, view profiles of technicians (including their skills, past work, and client reviews), and purchase necessary tools and equipment from an integrated online store. Additionally, the platform will serve as a community hub where artisans can showcase their expertise and connect with potential clients.</a:t>
            </a:r>
          </a:p>
        </p:txBody>
      </p:sp>
      <p:grpSp>
        <p:nvGrpSpPr>
          <p:cNvPr id="13" name="Group 12"/>
          <p:cNvGrpSpPr/>
          <p:nvPr/>
        </p:nvGrpSpPr>
        <p:grpSpPr>
          <a:xfrm>
            <a:off x="15152878" y="407149"/>
            <a:ext cx="4212844" cy="586200"/>
            <a:chOff x="0" y="0"/>
            <a:chExt cx="5617125" cy="781600"/>
          </a:xfrm>
        </p:grpSpPr>
        <p:sp>
          <p:nvSpPr>
            <p:cNvPr id="14" name="TextBox 13"/>
            <p:cNvSpPr txBox="1"/>
            <p:nvPr/>
          </p:nvSpPr>
          <p:spPr>
            <a:xfrm>
              <a:off x="1293956" y="104415"/>
              <a:ext cx="4323169" cy="544764"/>
            </a:xfrm>
            <a:prstGeom prst="rect">
              <a:avLst/>
            </a:prstGeom>
          </p:spPr>
          <p:txBody>
            <a:bodyPr lIns="0" tIns="0" rIns="0" bIns="0" rtlCol="0" anchor="t">
              <a:spAutoFit/>
            </a:bodyPr>
            <a:lstStyle/>
            <a:p>
              <a:pPr>
                <a:lnSpc>
                  <a:spcPts val="3359"/>
                </a:lnSpc>
                <a:spcBef>
                  <a:spcPct val="0"/>
                </a:spcBef>
              </a:pPr>
              <a:r>
                <a:rPr lang="en-US" sz="2400" b="1" dirty="0">
                  <a:solidFill>
                    <a:schemeClr val="bg1"/>
                  </a:solidFill>
                  <a:latin typeface="Fira Sans Medium"/>
                  <a:ea typeface="Fira Sans Medium"/>
                  <a:cs typeface="Fira Sans Medium"/>
                  <a:sym typeface="Fira Sans Medium"/>
                </a:rPr>
                <a:t>Sani3i</a:t>
              </a:r>
              <a:endParaRPr lang="en-US" sz="2400" b="1" dirty="0">
                <a:solidFill>
                  <a:schemeClr val="bg1"/>
                </a:solidFill>
                <a:latin typeface="Fira Sans Medium"/>
                <a:ea typeface="Fira Sans Medium"/>
                <a:cs typeface="Fira Sans Medium"/>
                <a:sym typeface="Fira Sans Medium"/>
              </a:endParaRPr>
            </a:p>
          </p:txBody>
        </p:sp>
        <p:sp>
          <p:nvSpPr>
            <p:cNvPr id="15" name="Freeform 14"/>
            <p:cNvSpPr/>
            <p:nvPr/>
          </p:nvSpPr>
          <p:spPr>
            <a:xfrm>
              <a:off x="0" y="0"/>
              <a:ext cx="905010" cy="781600"/>
            </a:xfrm>
            <a:custGeom>
              <a:avLst/>
              <a:gdLst/>
              <a:ahLst/>
              <a:cxnLst/>
              <a:rect l="l" t="t" r="r" b="b"/>
              <a:pathLst>
                <a:path w="905010" h="781600">
                  <a:moveTo>
                    <a:pt x="0" y="0"/>
                  </a:moveTo>
                  <a:lnTo>
                    <a:pt x="905010" y="0"/>
                  </a:lnTo>
                  <a:lnTo>
                    <a:pt x="905010" y="781600"/>
                  </a:lnTo>
                  <a:lnTo>
                    <a:pt x="0" y="781600"/>
                  </a:lnTo>
                  <a:lnTo>
                    <a:pt x="0" y="0"/>
                  </a:lnTo>
                  <a:close/>
                </a:path>
              </a:pathLst>
            </a:custGeom>
            <a:blipFill>
              <a:blip r:embed="rId2">
                <a:extLst>
                  <a:ext uri="{96DAC541-7B7A-43D3-8B79-37D633B846F1}">
                    <asvg:svgBlip xmlns:asvg="http://schemas.microsoft.com/office/drawing/2016/SVG/main" xmlns="" r:embed="rId4"/>
                  </a:ext>
                </a:extLst>
              </a:blip>
              <a:stretch>
                <a:fillRect/>
              </a:stretch>
            </a:blipFill>
          </p:spPr>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sp>
        <p:nvSpPr>
          <p:cNvPr id="2" name="AutoShape 2"/>
          <p:cNvSpPr/>
          <p:nvPr/>
        </p:nvSpPr>
        <p:spPr>
          <a:xfrm>
            <a:off x="1028700" y="2912062"/>
            <a:ext cx="16230600" cy="5087122"/>
          </a:xfrm>
          <a:prstGeom prst="rect">
            <a:avLst/>
          </a:prstGeom>
          <a:solidFill>
            <a:srgbClr val="F4F4F4"/>
          </a:solidFill>
        </p:spPr>
      </p:sp>
      <p:sp>
        <p:nvSpPr>
          <p:cNvPr id="3" name="TextBox 3"/>
          <p:cNvSpPr txBox="1"/>
          <p:nvPr/>
        </p:nvSpPr>
        <p:spPr>
          <a:xfrm>
            <a:off x="1028700" y="1028700"/>
            <a:ext cx="9113560" cy="1308050"/>
          </a:xfrm>
          <a:prstGeom prst="rect">
            <a:avLst/>
          </a:prstGeom>
        </p:spPr>
        <p:txBody>
          <a:bodyPr lIns="0" tIns="0" rIns="0" bIns="0" rtlCol="0" anchor="t">
            <a:spAutoFit/>
          </a:bodyPr>
          <a:lstStyle/>
          <a:p>
            <a:pPr algn="l">
              <a:lnSpc>
                <a:spcPts val="10199"/>
              </a:lnSpc>
              <a:spcBef>
                <a:spcPct val="0"/>
              </a:spcBef>
            </a:pPr>
            <a:r>
              <a:rPr lang="en-US" sz="4800" b="1" spc="-84" dirty="0" smtClean="0">
                <a:solidFill>
                  <a:srgbClr val="F4F4F4"/>
                </a:solidFill>
                <a:latin typeface="Fira Sans Medium"/>
                <a:ea typeface="Fira Sans Medium"/>
                <a:cs typeface="Fira Sans Medium"/>
                <a:sym typeface="Fira Sans Medium"/>
              </a:rPr>
              <a:t>Chat between user and Worker</a:t>
            </a:r>
            <a:endParaRPr lang="en-US" sz="4800" b="1" spc="-84" dirty="0">
              <a:solidFill>
                <a:srgbClr val="F4F4F4"/>
              </a:solidFill>
              <a:latin typeface="Fira Sans Medium"/>
              <a:ea typeface="Fira Sans Medium"/>
              <a:cs typeface="Fira Sans Medium"/>
              <a:sym typeface="Fira Sans Medium"/>
            </a:endParaRPr>
          </a:p>
        </p:txBody>
      </p:sp>
      <p:grpSp>
        <p:nvGrpSpPr>
          <p:cNvPr id="4" name="Group 4"/>
          <p:cNvGrpSpPr>
            <a:grpSpLocks noChangeAspect="1"/>
          </p:cNvGrpSpPr>
          <p:nvPr/>
        </p:nvGrpSpPr>
        <p:grpSpPr>
          <a:xfrm>
            <a:off x="1335763" y="3345365"/>
            <a:ext cx="840801" cy="840798"/>
            <a:chOff x="0" y="0"/>
            <a:chExt cx="6350000" cy="6349975"/>
          </a:xfrm>
        </p:grpSpPr>
        <p:sp>
          <p:nvSpPr>
            <p:cNvPr id="5" name="Freeform 5"/>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t="-56416" r="-20899" b="-25047"/>
              </a:stretch>
            </a:blipFill>
          </p:spPr>
        </p:sp>
      </p:grpSp>
      <p:grpSp>
        <p:nvGrpSpPr>
          <p:cNvPr id="6" name="Group 6"/>
          <p:cNvGrpSpPr>
            <a:grpSpLocks noChangeAspect="1"/>
          </p:cNvGrpSpPr>
          <p:nvPr/>
        </p:nvGrpSpPr>
        <p:grpSpPr>
          <a:xfrm>
            <a:off x="2354405" y="3345365"/>
            <a:ext cx="840801" cy="840798"/>
            <a:chOff x="0" y="0"/>
            <a:chExt cx="6350000" cy="6349975"/>
          </a:xfrm>
        </p:grpSpPr>
        <p:sp>
          <p:nvSpPr>
            <p:cNvPr id="7" name="Freeform 7"/>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3"/>
              <a:stretch>
                <a:fillRect l="-67921" t="-21460" r="-53613" b="-26229"/>
              </a:stretch>
            </a:blipFill>
          </p:spPr>
        </p:sp>
      </p:grpSp>
      <p:grpSp>
        <p:nvGrpSpPr>
          <p:cNvPr id="8" name="Group 8"/>
          <p:cNvGrpSpPr>
            <a:grpSpLocks noChangeAspect="1"/>
          </p:cNvGrpSpPr>
          <p:nvPr/>
        </p:nvGrpSpPr>
        <p:grpSpPr>
          <a:xfrm>
            <a:off x="3373046" y="3345365"/>
            <a:ext cx="840801" cy="840798"/>
            <a:chOff x="0" y="0"/>
            <a:chExt cx="6350000" cy="6349975"/>
          </a:xfrm>
        </p:grpSpPr>
        <p:sp>
          <p:nvSpPr>
            <p:cNvPr id="9" name="Freeform 9"/>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l="-188064" r="-36922" b="-116658"/>
              </a:stretch>
            </a:blipFill>
          </p:spPr>
        </p:sp>
      </p:grpSp>
      <p:grpSp>
        <p:nvGrpSpPr>
          <p:cNvPr id="10" name="Group 10"/>
          <p:cNvGrpSpPr/>
          <p:nvPr/>
        </p:nvGrpSpPr>
        <p:grpSpPr>
          <a:xfrm>
            <a:off x="9679403" y="3528223"/>
            <a:ext cx="2506383" cy="1315879"/>
            <a:chOff x="0" y="0"/>
            <a:chExt cx="1035847" cy="543831"/>
          </a:xfrm>
        </p:grpSpPr>
        <p:sp>
          <p:nvSpPr>
            <p:cNvPr id="11" name="Freeform 11"/>
            <p:cNvSpPr/>
            <p:nvPr/>
          </p:nvSpPr>
          <p:spPr>
            <a:xfrm>
              <a:off x="0" y="0"/>
              <a:ext cx="1035847" cy="543831"/>
            </a:xfrm>
            <a:custGeom>
              <a:avLst/>
              <a:gdLst/>
              <a:ahLst/>
              <a:cxnLst/>
              <a:rect l="l" t="t" r="r" b="b"/>
              <a:pathLst>
                <a:path w="1035847" h="543831">
                  <a:moveTo>
                    <a:pt x="0" y="0"/>
                  </a:moveTo>
                  <a:lnTo>
                    <a:pt x="1035847" y="0"/>
                  </a:lnTo>
                  <a:lnTo>
                    <a:pt x="1035847" y="543831"/>
                  </a:lnTo>
                  <a:lnTo>
                    <a:pt x="0" y="543831"/>
                  </a:lnTo>
                  <a:close/>
                </a:path>
              </a:pathLst>
            </a:custGeom>
            <a:solidFill>
              <a:srgbClr val="00A181"/>
            </a:solidFill>
          </p:spPr>
        </p:sp>
        <p:sp>
          <p:nvSpPr>
            <p:cNvPr id="12" name="TextBox 12"/>
            <p:cNvSpPr txBox="1"/>
            <p:nvPr/>
          </p:nvSpPr>
          <p:spPr>
            <a:xfrm>
              <a:off x="0" y="-38100"/>
              <a:ext cx="1035847" cy="581931"/>
            </a:xfrm>
            <a:prstGeom prst="rect">
              <a:avLst/>
            </a:prstGeom>
          </p:spPr>
          <p:txBody>
            <a:bodyPr lIns="254000" tIns="254000" rIns="254000" bIns="254000" rtlCol="0" anchor="ctr"/>
            <a:lstStyle/>
            <a:p>
              <a:pPr algn="ctr">
                <a:lnSpc>
                  <a:spcPts val="2100"/>
                </a:lnSpc>
              </a:pPr>
              <a:r>
                <a:rPr lang="en-US" sz="1500" b="1">
                  <a:solidFill>
                    <a:srgbClr val="F4F4F4"/>
                  </a:solidFill>
                  <a:latin typeface="Fira Sans Medium"/>
                  <a:ea typeface="Fira Sans Medium"/>
                  <a:cs typeface="Fira Sans Medium"/>
                  <a:sym typeface="Fira Sans Medium"/>
                </a:rPr>
                <a:t>Write a note here</a:t>
              </a:r>
            </a:p>
          </p:txBody>
        </p:sp>
      </p:grpSp>
      <p:grpSp>
        <p:nvGrpSpPr>
          <p:cNvPr id="13" name="Group 13"/>
          <p:cNvGrpSpPr>
            <a:grpSpLocks noChangeAspect="1"/>
          </p:cNvGrpSpPr>
          <p:nvPr/>
        </p:nvGrpSpPr>
        <p:grpSpPr>
          <a:xfrm>
            <a:off x="11864155" y="4186163"/>
            <a:ext cx="1055971" cy="1055967"/>
            <a:chOff x="0" y="0"/>
            <a:chExt cx="6350000" cy="6349975"/>
          </a:xfrm>
        </p:grpSpPr>
        <p:sp>
          <p:nvSpPr>
            <p:cNvPr id="14" name="Freeform 14"/>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l="-24976" r="-24976"/>
              </a:stretch>
            </a:blipFill>
          </p:spPr>
        </p:sp>
      </p:grpSp>
      <p:grpSp>
        <p:nvGrpSpPr>
          <p:cNvPr id="15" name="Group 15"/>
          <p:cNvGrpSpPr/>
          <p:nvPr/>
        </p:nvGrpSpPr>
        <p:grpSpPr>
          <a:xfrm>
            <a:off x="13682345" y="4558908"/>
            <a:ext cx="1966688" cy="1966688"/>
            <a:chOff x="0" y="0"/>
            <a:chExt cx="812800" cy="812800"/>
          </a:xfrm>
        </p:grpSpPr>
        <p:sp>
          <p:nvSpPr>
            <p:cNvPr id="16" name="Freeform 16"/>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A4E473"/>
            </a:solidFill>
          </p:spPr>
        </p:sp>
        <p:sp>
          <p:nvSpPr>
            <p:cNvPr id="17" name="TextBox 17"/>
            <p:cNvSpPr txBox="1"/>
            <p:nvPr/>
          </p:nvSpPr>
          <p:spPr>
            <a:xfrm>
              <a:off x="76200" y="38100"/>
              <a:ext cx="660400" cy="698500"/>
            </a:xfrm>
            <a:prstGeom prst="rect">
              <a:avLst/>
            </a:prstGeom>
          </p:spPr>
          <p:txBody>
            <a:bodyPr lIns="254000" tIns="254000" rIns="254000" bIns="254000" rtlCol="0" anchor="ctr"/>
            <a:lstStyle/>
            <a:p>
              <a:pPr algn="ctr">
                <a:lnSpc>
                  <a:spcPts val="2100"/>
                </a:lnSpc>
              </a:pPr>
              <a:r>
                <a:rPr lang="en-US" sz="1500" b="1">
                  <a:solidFill>
                    <a:srgbClr val="000000"/>
                  </a:solidFill>
                  <a:latin typeface="Fira Sans Medium"/>
                  <a:ea typeface="Fira Sans Medium"/>
                  <a:cs typeface="Fira Sans Medium"/>
                  <a:sym typeface="Fira Sans Medium"/>
                </a:rPr>
                <a:t>Write a note here</a:t>
              </a:r>
            </a:p>
          </p:txBody>
        </p:sp>
      </p:grpSp>
      <p:grpSp>
        <p:nvGrpSpPr>
          <p:cNvPr id="18" name="Group 18"/>
          <p:cNvGrpSpPr>
            <a:grpSpLocks noChangeAspect="1"/>
          </p:cNvGrpSpPr>
          <p:nvPr/>
        </p:nvGrpSpPr>
        <p:grpSpPr>
          <a:xfrm>
            <a:off x="14970279" y="5904399"/>
            <a:ext cx="840801" cy="840798"/>
            <a:chOff x="0" y="0"/>
            <a:chExt cx="6350000" cy="6349975"/>
          </a:xfrm>
        </p:grpSpPr>
        <p:sp>
          <p:nvSpPr>
            <p:cNvPr id="19" name="Freeform 19"/>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6"/>
              <a:stretch>
                <a:fillRect l="-41606" t="-32200" r="-16691" b="-105396"/>
              </a:stretch>
            </a:blipFill>
          </p:spPr>
        </p:sp>
      </p:grpSp>
      <p:grpSp>
        <p:nvGrpSpPr>
          <p:cNvPr id="26" name="Group 26"/>
          <p:cNvGrpSpPr/>
          <p:nvPr/>
        </p:nvGrpSpPr>
        <p:grpSpPr>
          <a:xfrm>
            <a:off x="1028700" y="8199209"/>
            <a:ext cx="16230600" cy="735073"/>
            <a:chOff x="0" y="0"/>
            <a:chExt cx="12244598" cy="554549"/>
          </a:xfrm>
        </p:grpSpPr>
        <p:sp>
          <p:nvSpPr>
            <p:cNvPr id="27" name="Freeform 27"/>
            <p:cNvSpPr/>
            <p:nvPr/>
          </p:nvSpPr>
          <p:spPr>
            <a:xfrm>
              <a:off x="0" y="0"/>
              <a:ext cx="12244598" cy="554549"/>
            </a:xfrm>
            <a:custGeom>
              <a:avLst/>
              <a:gdLst/>
              <a:ahLst/>
              <a:cxnLst/>
              <a:rect l="l" t="t" r="r" b="b"/>
              <a:pathLst>
                <a:path w="12244598" h="554549">
                  <a:moveTo>
                    <a:pt x="0" y="0"/>
                  </a:moveTo>
                  <a:lnTo>
                    <a:pt x="12244598" y="0"/>
                  </a:lnTo>
                  <a:lnTo>
                    <a:pt x="12244598" y="554549"/>
                  </a:lnTo>
                  <a:lnTo>
                    <a:pt x="0" y="554549"/>
                  </a:lnTo>
                  <a:close/>
                </a:path>
              </a:pathLst>
            </a:custGeom>
            <a:solidFill>
              <a:srgbClr val="F4F4F4"/>
            </a:solidFill>
            <a:ln cap="sq">
              <a:noFill/>
              <a:prstDash val="sysDot"/>
              <a:miter/>
            </a:ln>
          </p:spPr>
        </p:sp>
        <p:sp>
          <p:nvSpPr>
            <p:cNvPr id="28" name="TextBox 28"/>
            <p:cNvSpPr txBox="1"/>
            <p:nvPr/>
          </p:nvSpPr>
          <p:spPr>
            <a:xfrm>
              <a:off x="0" y="-38100"/>
              <a:ext cx="12244598" cy="592649"/>
            </a:xfrm>
            <a:prstGeom prst="rect">
              <a:avLst/>
            </a:prstGeom>
          </p:spPr>
          <p:txBody>
            <a:bodyPr lIns="254000" tIns="254000" rIns="254000" bIns="254000" rtlCol="0" anchor="ctr"/>
            <a:lstStyle/>
            <a:p>
              <a:pPr algn="l">
                <a:lnSpc>
                  <a:spcPts val="2100"/>
                </a:lnSpc>
              </a:pPr>
              <a:r>
                <a:rPr lang="en-US" sz="1500" dirty="0" smtClean="0">
                  <a:solidFill>
                    <a:srgbClr val="000000"/>
                  </a:solidFill>
                  <a:latin typeface="Fira Sans"/>
                  <a:ea typeface="Fira Sans"/>
                  <a:cs typeface="Fira Sans"/>
                  <a:sym typeface="Fira Sans"/>
                </a:rPr>
                <a:t>!</a:t>
              </a:r>
              <a:endParaRPr lang="en-US" sz="1500" dirty="0">
                <a:solidFill>
                  <a:srgbClr val="000000"/>
                </a:solidFill>
                <a:latin typeface="Fira Sans"/>
                <a:ea typeface="Fira Sans"/>
                <a:cs typeface="Fira Sans"/>
                <a:sym typeface="Fira Sans"/>
              </a:endParaRPr>
            </a:p>
          </p:txBody>
        </p:sp>
      </p:grpSp>
      <p:sp>
        <p:nvSpPr>
          <p:cNvPr id="29" name="TextBox 29"/>
          <p:cNvSpPr txBox="1"/>
          <p:nvPr/>
        </p:nvSpPr>
        <p:spPr>
          <a:xfrm>
            <a:off x="1028700" y="9269656"/>
            <a:ext cx="5231327" cy="290194"/>
          </a:xfrm>
          <a:prstGeom prst="rect">
            <a:avLst/>
          </a:prstGeom>
        </p:spPr>
        <p:txBody>
          <a:bodyPr lIns="0" tIns="0" rIns="0" bIns="0" rtlCol="0" anchor="t">
            <a:spAutoFit/>
          </a:bodyPr>
          <a:lstStyle/>
          <a:p>
            <a:pPr algn="l">
              <a:lnSpc>
                <a:spcPts val="2380"/>
              </a:lnSpc>
              <a:spcBef>
                <a:spcPct val="0"/>
              </a:spcBef>
            </a:pPr>
            <a:r>
              <a:rPr lang="en-US" sz="1700">
                <a:solidFill>
                  <a:srgbClr val="F4F4F4"/>
                </a:solidFill>
                <a:latin typeface="Fira Sans"/>
                <a:ea typeface="Fira Sans"/>
                <a:cs typeface="Fira Sans"/>
                <a:sym typeface="Fira Sans"/>
              </a:rPr>
              <a:t>Back to Agenda Page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9" name="TextBox 59"/>
          <p:cNvSpPr txBox="1"/>
          <p:nvPr/>
        </p:nvSpPr>
        <p:spPr>
          <a:xfrm>
            <a:off x="7086600" y="1123503"/>
            <a:ext cx="3242377" cy="476541"/>
          </a:xfrm>
          <a:prstGeom prst="rect">
            <a:avLst/>
          </a:prstGeom>
        </p:spPr>
        <p:txBody>
          <a:bodyPr lIns="0" tIns="0" rIns="0" bIns="0" rtlCol="0" anchor="t">
            <a:spAutoFit/>
          </a:bodyPr>
          <a:lstStyle/>
          <a:p>
            <a:pPr algn="l">
              <a:lnSpc>
                <a:spcPts val="3359"/>
              </a:lnSpc>
              <a:spcBef>
                <a:spcPct val="0"/>
              </a:spcBef>
            </a:pPr>
            <a:r>
              <a:rPr lang="en-US" sz="4400" b="1" dirty="0" smtClean="0">
                <a:solidFill>
                  <a:srgbClr val="000000"/>
                </a:solidFill>
                <a:latin typeface="Fira Sans Medium"/>
                <a:ea typeface="Fira Sans Medium"/>
                <a:cs typeface="Fira Sans Medium"/>
                <a:sym typeface="Fira Sans Medium"/>
              </a:rPr>
              <a:t>Add Order</a:t>
            </a:r>
            <a:endParaRPr lang="en-US" sz="4400" b="1" dirty="0">
              <a:solidFill>
                <a:srgbClr val="000000"/>
              </a:solidFill>
              <a:latin typeface="Fira Sans Medium"/>
              <a:ea typeface="Fira Sans Medium"/>
              <a:cs typeface="Fira Sans Medium"/>
              <a:sym typeface="Fira Sans Medium"/>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43113" y="2271713"/>
            <a:ext cx="14201775" cy="574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5513" y="2424113"/>
            <a:ext cx="14201775" cy="5743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6172200" y="717152"/>
            <a:ext cx="5059131" cy="1872820"/>
          </a:xfrm>
          <a:prstGeom prst="rect">
            <a:avLst/>
          </a:prstGeom>
        </p:spPr>
        <p:txBody>
          <a:bodyPr lIns="0" tIns="0" rIns="0" bIns="0" rtlCol="0" anchor="t">
            <a:spAutoFit/>
          </a:bodyPr>
          <a:lstStyle/>
          <a:p>
            <a:pPr algn="l">
              <a:lnSpc>
                <a:spcPts val="7800"/>
              </a:lnSpc>
              <a:spcBef>
                <a:spcPct val="0"/>
              </a:spcBef>
            </a:pPr>
            <a:r>
              <a:rPr lang="en-US" sz="4800" b="1" spc="-60" dirty="0" smtClean="0">
                <a:solidFill>
                  <a:srgbClr val="000000"/>
                </a:solidFill>
                <a:latin typeface="Fira Sans Medium"/>
                <a:ea typeface="Fira Sans Medium"/>
                <a:cs typeface="Fira Sans Medium"/>
                <a:sym typeface="Fira Sans Medium"/>
              </a:rPr>
              <a:t>Shopping Cart</a:t>
            </a:r>
            <a:endParaRPr lang="en-US" sz="3600" b="1" spc="-60" dirty="0">
              <a:solidFill>
                <a:srgbClr val="000000"/>
              </a:solidFill>
              <a:latin typeface="Fira Sans Medium"/>
              <a:ea typeface="Fira Sans Medium"/>
              <a:cs typeface="Fira Sans Medium"/>
              <a:sym typeface="Fira Sans Medium"/>
            </a:endParaRPr>
          </a:p>
          <a:p>
            <a:pPr algn="l">
              <a:lnSpc>
                <a:spcPts val="7800"/>
              </a:lnSpc>
              <a:spcBef>
                <a:spcPct val="0"/>
              </a:spcBef>
            </a:pPr>
            <a:endParaRPr lang="en-US" sz="3600" b="1" spc="-60" dirty="0">
              <a:solidFill>
                <a:srgbClr val="000000"/>
              </a:solidFill>
              <a:latin typeface="Fira Sans Medium"/>
              <a:ea typeface="Fira Sans Medium"/>
              <a:cs typeface="Fira Sans Medium"/>
              <a:sym typeface="Fira Sans Medium"/>
            </a:endParaRPr>
          </a:p>
        </p:txBody>
      </p:sp>
      <p:pic>
        <p:nvPicPr>
          <p:cNvPr id="3075"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2558498"/>
            <a:ext cx="13792200" cy="6210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TextBox 2"/>
          <p:cNvSpPr txBox="1"/>
          <p:nvPr/>
        </p:nvSpPr>
        <p:spPr>
          <a:xfrm>
            <a:off x="7391400" y="1104900"/>
            <a:ext cx="5059131" cy="1872820"/>
          </a:xfrm>
          <a:prstGeom prst="rect">
            <a:avLst/>
          </a:prstGeom>
        </p:spPr>
        <p:txBody>
          <a:bodyPr lIns="0" tIns="0" rIns="0" bIns="0" rtlCol="0" anchor="t">
            <a:spAutoFit/>
          </a:bodyPr>
          <a:lstStyle/>
          <a:p>
            <a:pPr algn="l">
              <a:lnSpc>
                <a:spcPts val="7800"/>
              </a:lnSpc>
              <a:spcBef>
                <a:spcPct val="0"/>
              </a:spcBef>
            </a:pPr>
            <a:r>
              <a:rPr lang="en-US" sz="4800" b="1" spc="-60" dirty="0" smtClean="0">
                <a:solidFill>
                  <a:srgbClr val="000000"/>
                </a:solidFill>
                <a:latin typeface="Fira Sans Medium"/>
                <a:ea typeface="Fira Sans Medium"/>
                <a:cs typeface="Fira Sans Medium"/>
                <a:sym typeface="Fira Sans Medium"/>
              </a:rPr>
              <a:t>Craft</a:t>
            </a:r>
            <a:r>
              <a:rPr lang="en-US" sz="3600" b="1" spc="-60" dirty="0" smtClean="0">
                <a:solidFill>
                  <a:srgbClr val="000000"/>
                </a:solidFill>
                <a:latin typeface="Fira Sans Medium"/>
                <a:ea typeface="Fira Sans Medium"/>
                <a:cs typeface="Fira Sans Medium"/>
                <a:sym typeface="Fira Sans Medium"/>
              </a:rPr>
              <a:t> </a:t>
            </a:r>
            <a:endParaRPr lang="en-US" sz="3600" b="1" spc="-60" dirty="0">
              <a:solidFill>
                <a:srgbClr val="000000"/>
              </a:solidFill>
              <a:latin typeface="Fira Sans Medium"/>
              <a:ea typeface="Fira Sans Medium"/>
              <a:cs typeface="Fira Sans Medium"/>
              <a:sym typeface="Fira Sans Medium"/>
            </a:endParaRPr>
          </a:p>
          <a:p>
            <a:pPr algn="l">
              <a:lnSpc>
                <a:spcPts val="7800"/>
              </a:lnSpc>
              <a:spcBef>
                <a:spcPct val="0"/>
              </a:spcBef>
            </a:pPr>
            <a:endParaRPr lang="en-US" sz="3600" b="1" spc="-60" dirty="0">
              <a:solidFill>
                <a:srgbClr val="000000"/>
              </a:solidFill>
              <a:latin typeface="Fira Sans Medium"/>
              <a:ea typeface="Fira Sans Medium"/>
              <a:cs typeface="Fira Sans Medium"/>
              <a:sym typeface="Fira Sans Medium"/>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9725" y="2595563"/>
            <a:ext cx="15068550" cy="5095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4104950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1132</TotalTime>
  <Words>321</Words>
  <Application>Microsoft Office PowerPoint</Application>
  <PresentationFormat>Custom</PresentationFormat>
  <Paragraphs>40</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Fira Sans Light</vt:lpstr>
      <vt:lpstr>Fira Sans</vt:lpstr>
      <vt:lpstr>Calibri</vt:lpstr>
      <vt:lpstr>Fira Sans Bold</vt:lpstr>
      <vt:lpstr>Fira Sans Medium</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Dark Green Light Green White Corporate Geometric Company Internal Deck Business Presentation</dc:title>
  <dc:creator>Ahmed</dc:creator>
  <cp:lastModifiedBy>abdooou</cp:lastModifiedBy>
  <cp:revision>12</cp:revision>
  <dcterms:created xsi:type="dcterms:W3CDTF">2006-08-16T00:00:00Z</dcterms:created>
  <dcterms:modified xsi:type="dcterms:W3CDTF">2024-10-24T09:33:02Z</dcterms:modified>
  <dc:identifier>DAGUYtu2mlY</dc:identifier>
</cp:coreProperties>
</file>

<file path=docProps/thumbnail.jpeg>
</file>